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8" r:id="rId4"/>
    <p:sldId id="259"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p:scale>
          <a:sx n="100" d="100"/>
          <a:sy n="100" d="100"/>
        </p:scale>
        <p:origin x="100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0898-5663-DF42-B8AF-834F5BE941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5E42D3-BF5E-3E4E-B400-6433555CE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53B512-95BA-5E49-A035-82C25C8D749F}"/>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5" name="Footer Placeholder 4">
            <a:extLst>
              <a:ext uri="{FF2B5EF4-FFF2-40B4-BE49-F238E27FC236}">
                <a16:creationId xmlns:a16="http://schemas.microsoft.com/office/drawing/2014/main" id="{6708F347-271A-1646-863C-321213309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82DFB-63A5-604D-9C23-0D8BBCBA4BB9}"/>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595091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C1BE6-8703-054B-9AE1-A6BE1F2294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7414CF-DD42-2B49-8571-54564C7C57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282A8-1EE4-4A48-9512-171AA89FD1C0}"/>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5" name="Footer Placeholder 4">
            <a:extLst>
              <a:ext uri="{FF2B5EF4-FFF2-40B4-BE49-F238E27FC236}">
                <a16:creationId xmlns:a16="http://schemas.microsoft.com/office/drawing/2014/main" id="{761E8B33-1392-DF4C-9D17-E7B99F85D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9D502-E1C7-6645-BAE5-0A8D1CE8A246}"/>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210028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2A700E-A9D6-1C43-A8EC-06689C40AE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E2B684-8E0E-2146-8503-AB4CBBDFE8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F5EE0-64C6-DC4F-9047-3FBE0337F69A}"/>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5" name="Footer Placeholder 4">
            <a:extLst>
              <a:ext uri="{FF2B5EF4-FFF2-40B4-BE49-F238E27FC236}">
                <a16:creationId xmlns:a16="http://schemas.microsoft.com/office/drawing/2014/main" id="{05D788F0-6522-E644-B3E9-B2019BEE6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C222B-BFA8-9E43-96B5-E697E2FA419B}"/>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401277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E6FE-A282-D24A-A4D7-1A3A82EA9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25282-BFBF-1F44-B535-75DF390995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B4917-1CF6-464F-8225-DB8D20C85C03}"/>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5" name="Footer Placeholder 4">
            <a:extLst>
              <a:ext uri="{FF2B5EF4-FFF2-40B4-BE49-F238E27FC236}">
                <a16:creationId xmlns:a16="http://schemas.microsoft.com/office/drawing/2014/main" id="{D42F5747-F9DB-A348-9245-289B570F4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78E5F-EE34-9848-B226-B3B6AD3479A5}"/>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3966269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1465-5A5B-8447-8C4C-573C75E181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0407DA-7952-1442-B23A-482FFCD04C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06D200-3778-E145-BE32-B8E853C2D51F}"/>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5" name="Footer Placeholder 4">
            <a:extLst>
              <a:ext uri="{FF2B5EF4-FFF2-40B4-BE49-F238E27FC236}">
                <a16:creationId xmlns:a16="http://schemas.microsoft.com/office/drawing/2014/main" id="{E09E9580-89EF-444A-A128-9CFF4B656A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18A54-352C-7144-ADB8-6B2426FE0A2D}"/>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1702869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E0CF9-55EE-9040-8186-4B26130563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996F1E-D04F-B446-82F3-0647E525DD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72F0A5-6B0D-C64E-8732-9A49CF2A3A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E0C841-AC85-604B-BB07-5215DE82DE3E}"/>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6" name="Footer Placeholder 5">
            <a:extLst>
              <a:ext uri="{FF2B5EF4-FFF2-40B4-BE49-F238E27FC236}">
                <a16:creationId xmlns:a16="http://schemas.microsoft.com/office/drawing/2014/main" id="{BF889FFF-D5CF-6844-9B70-9CF2920E3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59545-4938-2A42-A22D-EFBAAD033C57}"/>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146715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B04AE-6450-0A49-AC16-760742BC0F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40EE9E-FBB8-1F4E-BF29-BC3293B747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6425E0-45B6-924A-BF98-B49CCC69E0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E2033B-EE96-CE41-BFC5-BB530A1335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A43E64-42DC-4D4A-953A-6529DD100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A0F3A8-466C-B743-9BDE-D47CDF2870B3}"/>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8" name="Footer Placeholder 7">
            <a:extLst>
              <a:ext uri="{FF2B5EF4-FFF2-40B4-BE49-F238E27FC236}">
                <a16:creationId xmlns:a16="http://schemas.microsoft.com/office/drawing/2014/main" id="{C530E2F9-360D-644A-8D82-5AFA013D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6B5663-1AEA-1740-94DD-068BEA474026}"/>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3747017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19F1-AC8B-AD46-B333-BAB6AF6126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B30E86-57B0-B44C-BB0B-FAB1783759DE}"/>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4" name="Footer Placeholder 3">
            <a:extLst>
              <a:ext uri="{FF2B5EF4-FFF2-40B4-BE49-F238E27FC236}">
                <a16:creationId xmlns:a16="http://schemas.microsoft.com/office/drawing/2014/main" id="{B29D56BC-0C9B-994B-BAA3-E0CC4670AF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B17160-12A8-ED4C-8595-0FBED33C899E}"/>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102049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F8FFA1-4FB2-4D4A-9877-FDBE1E4A8CD2}"/>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3" name="Footer Placeholder 2">
            <a:extLst>
              <a:ext uri="{FF2B5EF4-FFF2-40B4-BE49-F238E27FC236}">
                <a16:creationId xmlns:a16="http://schemas.microsoft.com/office/drawing/2014/main" id="{F510DFB4-650D-974D-884F-B6A0009887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7A1FB3-5BE5-8B44-A457-0A896BC6886E}"/>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3192981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C176-9C52-E542-8FA7-33EF6F2B9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B1AC14-D32E-CC49-977A-24B941F8D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443F11-EC48-6E40-97F3-81A5CBF81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23370-25AE-5A42-AB60-C59E15C9EDFE}"/>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6" name="Footer Placeholder 5">
            <a:extLst>
              <a:ext uri="{FF2B5EF4-FFF2-40B4-BE49-F238E27FC236}">
                <a16:creationId xmlns:a16="http://schemas.microsoft.com/office/drawing/2014/main" id="{5D071311-9B37-D340-983B-2F6B76EBA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6A4FF-D103-2C48-8CBB-725765A38B96}"/>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1361559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6C447-743F-FC44-80C4-5B6F201751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EE8320-F675-6B4E-A5C8-3198D0EA2A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24CAB3-DAB4-5249-ABA3-4B2B23DF31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8E04ED-29D4-9D4E-AA68-6796C7313D78}"/>
              </a:ext>
            </a:extLst>
          </p:cNvPr>
          <p:cNvSpPr>
            <a:spLocks noGrp="1"/>
          </p:cNvSpPr>
          <p:nvPr>
            <p:ph type="dt" sz="half" idx="10"/>
          </p:nvPr>
        </p:nvSpPr>
        <p:spPr/>
        <p:txBody>
          <a:bodyPr/>
          <a:lstStyle/>
          <a:p>
            <a:fld id="{9E29E968-1B7F-1941-AD29-8C7A3A5FFEE7}" type="datetimeFigureOut">
              <a:rPr lang="en-US" smtClean="0"/>
              <a:t>9/3/19</a:t>
            </a:fld>
            <a:endParaRPr lang="en-US"/>
          </a:p>
        </p:txBody>
      </p:sp>
      <p:sp>
        <p:nvSpPr>
          <p:cNvPr id="6" name="Footer Placeholder 5">
            <a:extLst>
              <a:ext uri="{FF2B5EF4-FFF2-40B4-BE49-F238E27FC236}">
                <a16:creationId xmlns:a16="http://schemas.microsoft.com/office/drawing/2014/main" id="{FA88320B-F72E-CB4A-8DBC-1197A3BF2D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4AB4CB-7A7C-1147-AF6D-ED8654F80D75}"/>
              </a:ext>
            </a:extLst>
          </p:cNvPr>
          <p:cNvSpPr>
            <a:spLocks noGrp="1"/>
          </p:cNvSpPr>
          <p:nvPr>
            <p:ph type="sldNum" sz="quarter" idx="12"/>
          </p:nvPr>
        </p:nvSpPr>
        <p:spPr/>
        <p:txBody>
          <a:bodyPr/>
          <a:lstStyle/>
          <a:p>
            <a:fld id="{2604D637-8A01-7A43-9A66-00DA4AAE3354}" type="slidenum">
              <a:rPr lang="en-US" smtClean="0"/>
              <a:t>‹#›</a:t>
            </a:fld>
            <a:endParaRPr lang="en-US"/>
          </a:p>
        </p:txBody>
      </p:sp>
    </p:spTree>
    <p:extLst>
      <p:ext uri="{BB962C8B-B14F-4D97-AF65-F5344CB8AC3E}">
        <p14:creationId xmlns:p14="http://schemas.microsoft.com/office/powerpoint/2010/main" val="923986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6DE133-03D2-D14F-8D52-2BC9768EA1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6C888B-3B89-0046-AD2C-4B25C830D8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306D17-1D5E-BC4B-9148-5088DC8D82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9E968-1B7F-1941-AD29-8C7A3A5FFEE7}" type="datetimeFigureOut">
              <a:rPr lang="en-US" smtClean="0"/>
              <a:t>9/3/19</a:t>
            </a:fld>
            <a:endParaRPr lang="en-US"/>
          </a:p>
        </p:txBody>
      </p:sp>
      <p:sp>
        <p:nvSpPr>
          <p:cNvPr id="5" name="Footer Placeholder 4">
            <a:extLst>
              <a:ext uri="{FF2B5EF4-FFF2-40B4-BE49-F238E27FC236}">
                <a16:creationId xmlns:a16="http://schemas.microsoft.com/office/drawing/2014/main" id="{9D087122-280B-5547-9A32-CE1877574B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0FF442-7C31-164B-981F-0809610E0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04D637-8A01-7A43-9A66-00DA4AAE3354}" type="slidenum">
              <a:rPr lang="en-US" smtClean="0"/>
              <a:t>‹#›</a:t>
            </a:fld>
            <a:endParaRPr lang="en-US"/>
          </a:p>
        </p:txBody>
      </p:sp>
    </p:spTree>
    <p:extLst>
      <p:ext uri="{BB962C8B-B14F-4D97-AF65-F5344CB8AC3E}">
        <p14:creationId xmlns:p14="http://schemas.microsoft.com/office/powerpoint/2010/main" val="800491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tiny.cc/Activity6AP18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ainbow in the background&#10;&#10;Description automatically generated">
            <a:extLst>
              <a:ext uri="{FF2B5EF4-FFF2-40B4-BE49-F238E27FC236}">
                <a16:creationId xmlns:a16="http://schemas.microsoft.com/office/drawing/2014/main" id="{8465EB39-F4F6-5A41-900F-65F031BEC326}"/>
              </a:ext>
            </a:extLst>
          </p:cNvPr>
          <p:cNvPicPr>
            <a:picLocks noChangeAspect="1"/>
          </p:cNvPicPr>
          <p:nvPr/>
        </p:nvPicPr>
        <p:blipFill>
          <a:blip r:embed="rId2"/>
          <a:stretch>
            <a:fillRect/>
          </a:stretch>
        </p:blipFill>
        <p:spPr>
          <a:xfrm>
            <a:off x="1" y="1"/>
            <a:ext cx="12192000" cy="6858000"/>
          </a:xfrm>
          <a:prstGeom prst="rect">
            <a:avLst/>
          </a:prstGeom>
        </p:spPr>
      </p:pic>
      <p:sp>
        <p:nvSpPr>
          <p:cNvPr id="2" name="Title 1">
            <a:extLst>
              <a:ext uri="{FF2B5EF4-FFF2-40B4-BE49-F238E27FC236}">
                <a16:creationId xmlns:a16="http://schemas.microsoft.com/office/drawing/2014/main" id="{6FA58ACF-2C43-D54F-8EE5-7157AF2680E2}"/>
              </a:ext>
            </a:extLst>
          </p:cNvPr>
          <p:cNvSpPr>
            <a:spLocks noGrp="1"/>
          </p:cNvSpPr>
          <p:nvPr>
            <p:ph type="ctrTitle"/>
          </p:nvPr>
        </p:nvSpPr>
        <p:spPr>
          <a:xfrm>
            <a:off x="0" y="2352447"/>
            <a:ext cx="12192000" cy="940934"/>
          </a:xfrm>
        </p:spPr>
        <p:txBody>
          <a:bodyPr>
            <a:normAutofit/>
          </a:bodyPr>
          <a:lstStyle/>
          <a:p>
            <a:r>
              <a:rPr lang="en-US" sz="4600" dirty="0">
                <a:latin typeface="Helvetica" pitchFamily="2" charset="0"/>
              </a:rPr>
              <a:t>Activity 6 – Enhancing Color Images</a:t>
            </a:r>
          </a:p>
        </p:txBody>
      </p:sp>
      <p:sp>
        <p:nvSpPr>
          <p:cNvPr id="3" name="Subtitle 2">
            <a:extLst>
              <a:ext uri="{FF2B5EF4-FFF2-40B4-BE49-F238E27FC236}">
                <a16:creationId xmlns:a16="http://schemas.microsoft.com/office/drawing/2014/main" id="{20F95EF9-1AAD-4C4C-A308-2AF416B2F17C}"/>
              </a:ext>
            </a:extLst>
          </p:cNvPr>
          <p:cNvSpPr>
            <a:spLocks noGrp="1"/>
          </p:cNvSpPr>
          <p:nvPr>
            <p:ph type="subTitle" idx="1"/>
          </p:nvPr>
        </p:nvSpPr>
        <p:spPr>
          <a:xfrm>
            <a:off x="1524000" y="3564619"/>
            <a:ext cx="9144000" cy="1655762"/>
          </a:xfrm>
        </p:spPr>
        <p:txBody>
          <a:bodyPr/>
          <a:lstStyle/>
          <a:p>
            <a:r>
              <a:rPr lang="en-US" dirty="0">
                <a:latin typeface="Helvetica" pitchFamily="2" charset="0"/>
              </a:rPr>
              <a:t>Kenneth M. Leo</a:t>
            </a:r>
          </a:p>
          <a:p>
            <a:r>
              <a:rPr lang="en-US" dirty="0">
                <a:latin typeface="Helvetica" pitchFamily="2" charset="0"/>
              </a:rPr>
              <a:t>2015 – 13015</a:t>
            </a:r>
          </a:p>
          <a:p>
            <a:r>
              <a:rPr lang="en-US" dirty="0">
                <a:latin typeface="Helvetica" pitchFamily="2" charset="0"/>
              </a:rPr>
              <a:t>Applied Physics 186</a:t>
            </a:r>
          </a:p>
        </p:txBody>
      </p:sp>
    </p:spTree>
    <p:extLst>
      <p:ext uri="{BB962C8B-B14F-4D97-AF65-F5344CB8AC3E}">
        <p14:creationId xmlns:p14="http://schemas.microsoft.com/office/powerpoint/2010/main" val="336237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10;&#10;Description automatically generated">
            <a:extLst>
              <a:ext uri="{FF2B5EF4-FFF2-40B4-BE49-F238E27FC236}">
                <a16:creationId xmlns:a16="http://schemas.microsoft.com/office/drawing/2014/main" id="{BCFE9B39-D91B-0C42-BC98-1CE9359702DB}"/>
              </a:ext>
            </a:extLst>
          </p:cNvPr>
          <p:cNvPicPr>
            <a:picLocks noChangeAspect="1"/>
          </p:cNvPicPr>
          <p:nvPr/>
        </p:nvPicPr>
        <p:blipFill>
          <a:blip r:embed="rId2"/>
          <a:stretch>
            <a:fillRect/>
          </a:stretch>
        </p:blipFill>
        <p:spPr>
          <a:xfrm>
            <a:off x="21954" y="2207319"/>
            <a:ext cx="4711700" cy="3200400"/>
          </a:xfrm>
          <a:prstGeom prst="rect">
            <a:avLst/>
          </a:prstGeom>
        </p:spPr>
      </p:pic>
      <p:sp>
        <p:nvSpPr>
          <p:cNvPr id="4" name="Title 1">
            <a:extLst>
              <a:ext uri="{FF2B5EF4-FFF2-40B4-BE49-F238E27FC236}">
                <a16:creationId xmlns:a16="http://schemas.microsoft.com/office/drawing/2014/main" id="{876DD447-498A-9143-BF6B-0D49A8780FEA}"/>
              </a:ext>
            </a:extLst>
          </p:cNvPr>
          <p:cNvSpPr txBox="1">
            <a:spLocks/>
          </p:cNvSpPr>
          <p:nvPr/>
        </p:nvSpPr>
        <p:spPr>
          <a:xfrm>
            <a:off x="348340" y="169177"/>
            <a:ext cx="10515600" cy="1284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White Patch Algorithm</a:t>
            </a:r>
          </a:p>
        </p:txBody>
      </p:sp>
      <p:sp>
        <p:nvSpPr>
          <p:cNvPr id="5" name="TextBox 4">
            <a:extLst>
              <a:ext uri="{FF2B5EF4-FFF2-40B4-BE49-F238E27FC236}">
                <a16:creationId xmlns:a16="http://schemas.microsoft.com/office/drawing/2014/main" id="{F6FDB086-FE48-044B-9FC8-A3B0FD128B42}"/>
              </a:ext>
            </a:extLst>
          </p:cNvPr>
          <p:cNvSpPr txBox="1"/>
          <p:nvPr/>
        </p:nvSpPr>
        <p:spPr>
          <a:xfrm>
            <a:off x="348340" y="1114684"/>
            <a:ext cx="5092860" cy="338554"/>
          </a:xfrm>
          <a:prstGeom prst="rect">
            <a:avLst/>
          </a:prstGeom>
          <a:noFill/>
        </p:spPr>
        <p:txBody>
          <a:bodyPr wrap="square" rtlCol="0">
            <a:spAutoFit/>
          </a:bodyPr>
          <a:lstStyle/>
          <a:p>
            <a:r>
              <a:rPr lang="en-US" sz="1600" dirty="0">
                <a:latin typeface="Helvetica" pitchFamily="2" charset="0"/>
              </a:rPr>
              <a:t>Second white patch image</a:t>
            </a:r>
          </a:p>
        </p:txBody>
      </p:sp>
      <p:sp>
        <p:nvSpPr>
          <p:cNvPr id="10" name="TextBox 9">
            <a:extLst>
              <a:ext uri="{FF2B5EF4-FFF2-40B4-BE49-F238E27FC236}">
                <a16:creationId xmlns:a16="http://schemas.microsoft.com/office/drawing/2014/main" id="{A4F84087-0B1C-4B41-A090-9948ED1EFC96}"/>
              </a:ext>
            </a:extLst>
          </p:cNvPr>
          <p:cNvSpPr txBox="1"/>
          <p:nvPr/>
        </p:nvSpPr>
        <p:spPr>
          <a:xfrm>
            <a:off x="938156" y="5130720"/>
            <a:ext cx="3096232" cy="276999"/>
          </a:xfrm>
          <a:prstGeom prst="rect">
            <a:avLst/>
          </a:prstGeom>
          <a:noFill/>
        </p:spPr>
        <p:txBody>
          <a:bodyPr wrap="none" rtlCol="0">
            <a:spAutoFit/>
          </a:bodyPr>
          <a:lstStyle/>
          <a:p>
            <a:r>
              <a:rPr lang="en-US" sz="1200" dirty="0">
                <a:latin typeface="Helvetica" pitchFamily="2" charset="0"/>
              </a:rPr>
              <a:t>Difference of original and processed image</a:t>
            </a:r>
          </a:p>
        </p:txBody>
      </p:sp>
      <p:sp>
        <p:nvSpPr>
          <p:cNvPr id="11" name="TextBox 10">
            <a:extLst>
              <a:ext uri="{FF2B5EF4-FFF2-40B4-BE49-F238E27FC236}">
                <a16:creationId xmlns:a16="http://schemas.microsoft.com/office/drawing/2014/main" id="{DEE7AFAD-CEAE-FB49-BE8A-24F3D5799E50}"/>
              </a:ext>
            </a:extLst>
          </p:cNvPr>
          <p:cNvSpPr txBox="1"/>
          <p:nvPr/>
        </p:nvSpPr>
        <p:spPr>
          <a:xfrm>
            <a:off x="4733654" y="2859593"/>
            <a:ext cx="7206342" cy="923330"/>
          </a:xfrm>
          <a:prstGeom prst="rect">
            <a:avLst/>
          </a:prstGeom>
          <a:noFill/>
        </p:spPr>
        <p:txBody>
          <a:bodyPr wrap="square" rtlCol="0">
            <a:spAutoFit/>
          </a:bodyPr>
          <a:lstStyle/>
          <a:p>
            <a:pPr algn="just"/>
            <a:r>
              <a:rPr lang="en-US" dirty="0">
                <a:latin typeface="Helvetica" pitchFamily="2" charset="0"/>
              </a:rPr>
              <a:t>	Using the min-max normalization equation, we see that the picture produced is similar to the image that has undergone contrast stretching. But they are not equal. But very similar. </a:t>
            </a:r>
          </a:p>
        </p:txBody>
      </p:sp>
      <p:pic>
        <p:nvPicPr>
          <p:cNvPr id="3" name="Picture 2" descr="A group of people posing for a photo&#10;&#10;Description automatically generated">
            <a:extLst>
              <a:ext uri="{FF2B5EF4-FFF2-40B4-BE49-F238E27FC236}">
                <a16:creationId xmlns:a16="http://schemas.microsoft.com/office/drawing/2014/main" id="{C42D5A17-7608-3B48-B9F8-D7DF8EB66A8F}"/>
              </a:ext>
            </a:extLst>
          </p:cNvPr>
          <p:cNvPicPr>
            <a:picLocks noChangeAspect="1"/>
          </p:cNvPicPr>
          <p:nvPr/>
        </p:nvPicPr>
        <p:blipFill rotWithShape="1">
          <a:blip r:embed="rId3"/>
          <a:srcRect l="3032" t="2681" r="864" b="6421"/>
          <a:stretch/>
        </p:blipFill>
        <p:spPr>
          <a:xfrm>
            <a:off x="7705182" y="189638"/>
            <a:ext cx="4138478" cy="1263600"/>
          </a:xfrm>
          <a:prstGeom prst="rect">
            <a:avLst/>
          </a:prstGeom>
        </p:spPr>
      </p:pic>
    </p:spTree>
    <p:extLst>
      <p:ext uri="{BB962C8B-B14F-4D97-AF65-F5344CB8AC3E}">
        <p14:creationId xmlns:p14="http://schemas.microsoft.com/office/powerpoint/2010/main" val="213558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F2322-33F1-8A44-ADA8-658F9BABB43E}"/>
              </a:ext>
            </a:extLst>
          </p:cNvPr>
          <p:cNvSpPr>
            <a:spLocks noGrp="1"/>
          </p:cNvSpPr>
          <p:nvPr>
            <p:ph idx="1"/>
          </p:nvPr>
        </p:nvSpPr>
        <p:spPr>
          <a:xfrm>
            <a:off x="838200" y="1453238"/>
            <a:ext cx="10515600" cy="5049161"/>
          </a:xfrm>
        </p:spPr>
        <p:txBody>
          <a:bodyPr>
            <a:normAutofit/>
          </a:bodyPr>
          <a:lstStyle/>
          <a:p>
            <a:pPr marL="0" indent="0" algn="just">
              <a:buNone/>
            </a:pPr>
            <a:r>
              <a:rPr lang="en-US" sz="2000" dirty="0">
                <a:latin typeface="Helvetica" pitchFamily="2" charset="0"/>
              </a:rPr>
              <a:t>We can see that the method discussed indeed work. I am pretty sure I can see myself using these methods in the future. Also, based on my personal opinion, Using the gray world is the best way to white balance but we can also use the white patch if there are white patches in the image. But you need to be a hundred percent sure that the patch you’re choosing is indeed white to lessen errors.  Contrast stretching is okay if you want to make your image highly contrasted but it kind of makes the image pixelated looking since the colors are not transitioning smoothly from one pixel to another.</a:t>
            </a:r>
          </a:p>
          <a:p>
            <a:pPr marL="0" indent="0" algn="just">
              <a:buNone/>
            </a:pPr>
            <a:endParaRPr lang="en-US" sz="2000" dirty="0">
              <a:latin typeface="Helvetica" pitchFamily="2" charset="0"/>
            </a:endParaRPr>
          </a:p>
          <a:p>
            <a:pPr marL="0" indent="0" algn="just">
              <a:buNone/>
            </a:pPr>
            <a:r>
              <a:rPr lang="en-US" sz="2000" dirty="0">
                <a:latin typeface="Helvetica" pitchFamily="2" charset="0"/>
              </a:rPr>
              <a:t>Link to notebook used: </a:t>
            </a:r>
            <a:r>
              <a:rPr lang="en-US" sz="2000" dirty="0">
                <a:latin typeface="Helvetica" pitchFamily="2" charset="0"/>
                <a:hlinkClick r:id="rId2"/>
              </a:rPr>
              <a:t>http://tiny.cc/Activity6AP186</a:t>
            </a:r>
            <a:endParaRPr lang="en-US" sz="2000" dirty="0">
              <a:latin typeface="Helvetica" pitchFamily="2" charset="0"/>
            </a:endParaRPr>
          </a:p>
          <a:p>
            <a:pPr marL="0" indent="0" algn="just">
              <a:buNone/>
            </a:pPr>
            <a:endParaRPr lang="en-US" sz="2000" dirty="0">
              <a:latin typeface="Helvetica" pitchFamily="2" charset="0"/>
            </a:endParaRPr>
          </a:p>
          <a:p>
            <a:pPr marL="0" indent="0" algn="just">
              <a:buNone/>
            </a:pPr>
            <a:r>
              <a:rPr lang="en-US" sz="2000" dirty="0">
                <a:latin typeface="Helvetica" pitchFamily="2" charset="0"/>
              </a:rPr>
              <a:t>Self evaluation:</a:t>
            </a:r>
          </a:p>
          <a:p>
            <a:pPr marL="0" indent="0" algn="just">
              <a:lnSpc>
                <a:spcPct val="100000"/>
              </a:lnSpc>
              <a:buNone/>
            </a:pPr>
            <a:r>
              <a:rPr lang="en-US" sz="2000" dirty="0">
                <a:latin typeface="Helvetica" pitchFamily="2" charset="0"/>
              </a:rPr>
              <a:t>Technical Correctness – 5 / 5</a:t>
            </a:r>
          </a:p>
          <a:p>
            <a:pPr marL="0" indent="0" algn="just">
              <a:lnSpc>
                <a:spcPct val="100000"/>
              </a:lnSpc>
              <a:buNone/>
            </a:pPr>
            <a:r>
              <a:rPr lang="en-US" sz="2000" dirty="0">
                <a:latin typeface="Helvetica" pitchFamily="2" charset="0"/>
              </a:rPr>
              <a:t>Quality of Presentation – 5 / 5</a:t>
            </a:r>
          </a:p>
          <a:p>
            <a:pPr marL="0" indent="0" algn="just">
              <a:lnSpc>
                <a:spcPct val="100000"/>
              </a:lnSpc>
              <a:buNone/>
            </a:pPr>
            <a:r>
              <a:rPr lang="en-US" sz="2000" dirty="0">
                <a:latin typeface="Helvetica" pitchFamily="2" charset="0"/>
              </a:rPr>
              <a:t>Initiative - 2</a:t>
            </a:r>
          </a:p>
        </p:txBody>
      </p:sp>
      <p:sp>
        <p:nvSpPr>
          <p:cNvPr id="4" name="Title 1">
            <a:extLst>
              <a:ext uri="{FF2B5EF4-FFF2-40B4-BE49-F238E27FC236}">
                <a16:creationId xmlns:a16="http://schemas.microsoft.com/office/drawing/2014/main" id="{70834D46-05CC-CE40-8414-8AE8F2178C12}"/>
              </a:ext>
            </a:extLst>
          </p:cNvPr>
          <p:cNvSpPr txBox="1">
            <a:spLocks/>
          </p:cNvSpPr>
          <p:nvPr/>
        </p:nvSpPr>
        <p:spPr>
          <a:xfrm>
            <a:off x="348340" y="169177"/>
            <a:ext cx="10515600" cy="1284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Summary and Self-evaluation</a:t>
            </a:r>
          </a:p>
        </p:txBody>
      </p:sp>
    </p:spTree>
    <p:extLst>
      <p:ext uri="{BB962C8B-B14F-4D97-AF65-F5344CB8AC3E}">
        <p14:creationId xmlns:p14="http://schemas.microsoft.com/office/powerpoint/2010/main" val="946118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96BB4B-F46D-E841-B9F6-90D6092789EE}"/>
              </a:ext>
            </a:extLst>
          </p:cNvPr>
          <p:cNvSpPr>
            <a:spLocks noGrp="1"/>
          </p:cNvSpPr>
          <p:nvPr>
            <p:ph type="title"/>
          </p:nvPr>
        </p:nvSpPr>
        <p:spPr>
          <a:xfrm>
            <a:off x="348340" y="169177"/>
            <a:ext cx="10515600" cy="1284061"/>
          </a:xfrm>
        </p:spPr>
        <p:txBody>
          <a:bodyPr/>
          <a:lstStyle/>
          <a:p>
            <a:r>
              <a:rPr lang="en-US" dirty="0">
                <a:latin typeface="Helvetica" pitchFamily="2" charset="0"/>
              </a:rPr>
              <a:t>Original Image: Decomposed</a:t>
            </a:r>
          </a:p>
        </p:txBody>
      </p:sp>
      <p:pic>
        <p:nvPicPr>
          <p:cNvPr id="6" name="Picture 5" descr="A group of people posing for a photo&#10;&#10;Description automatically generated">
            <a:extLst>
              <a:ext uri="{FF2B5EF4-FFF2-40B4-BE49-F238E27FC236}">
                <a16:creationId xmlns:a16="http://schemas.microsoft.com/office/drawing/2014/main" id="{4284CE0B-F93D-6F4E-8189-2391785C9AF8}"/>
              </a:ext>
            </a:extLst>
          </p:cNvPr>
          <p:cNvPicPr>
            <a:picLocks noChangeAspect="1"/>
          </p:cNvPicPr>
          <p:nvPr/>
        </p:nvPicPr>
        <p:blipFill rotWithShape="1">
          <a:blip r:embed="rId2"/>
          <a:srcRect l="8644" t="3742" r="2638" b="8503"/>
          <a:stretch/>
        </p:blipFill>
        <p:spPr>
          <a:xfrm>
            <a:off x="348340" y="2651102"/>
            <a:ext cx="3482791" cy="2340000"/>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6461AA2A-B095-CC4E-ADCE-8FFBFCD402E6}"/>
              </a:ext>
            </a:extLst>
          </p:cNvPr>
          <p:cNvPicPr>
            <a:picLocks noChangeAspect="1"/>
          </p:cNvPicPr>
          <p:nvPr/>
        </p:nvPicPr>
        <p:blipFill rotWithShape="1">
          <a:blip r:embed="rId3"/>
          <a:srcRect l="8558" t="3571" r="2594" b="8482"/>
          <a:stretch/>
        </p:blipFill>
        <p:spPr>
          <a:xfrm>
            <a:off x="4267561" y="1073243"/>
            <a:ext cx="2409442" cy="1620000"/>
          </a:xfrm>
          <a:prstGeom prst="rect">
            <a:avLst/>
          </a:prstGeom>
        </p:spPr>
      </p:pic>
      <p:pic>
        <p:nvPicPr>
          <p:cNvPr id="10" name="Picture 9" descr="A group of people posing for a photo&#10;&#10;Description automatically generated">
            <a:extLst>
              <a:ext uri="{FF2B5EF4-FFF2-40B4-BE49-F238E27FC236}">
                <a16:creationId xmlns:a16="http://schemas.microsoft.com/office/drawing/2014/main" id="{4DB4E353-88AB-F748-BBE1-9ACA958C36CE}"/>
              </a:ext>
            </a:extLst>
          </p:cNvPr>
          <p:cNvPicPr>
            <a:picLocks noChangeAspect="1"/>
          </p:cNvPicPr>
          <p:nvPr/>
        </p:nvPicPr>
        <p:blipFill rotWithShape="1">
          <a:blip r:embed="rId4"/>
          <a:srcRect l="8255" t="4464" r="3291" b="8482"/>
          <a:stretch/>
        </p:blipFill>
        <p:spPr>
          <a:xfrm>
            <a:off x="4252130" y="3011102"/>
            <a:ext cx="2423330" cy="1620000"/>
          </a:xfrm>
          <a:prstGeom prst="rect">
            <a:avLst/>
          </a:prstGeom>
        </p:spPr>
      </p:pic>
      <p:pic>
        <p:nvPicPr>
          <p:cNvPr id="12" name="Picture 11" descr="A vintage photo of a person and person posing for a picture&#10;&#10;Description automatically generated">
            <a:extLst>
              <a:ext uri="{FF2B5EF4-FFF2-40B4-BE49-F238E27FC236}">
                <a16:creationId xmlns:a16="http://schemas.microsoft.com/office/drawing/2014/main" id="{576BB9A5-181A-9A4B-8D6B-1275F5A2F97D}"/>
              </a:ext>
            </a:extLst>
          </p:cNvPr>
          <p:cNvPicPr>
            <a:picLocks noChangeAspect="1"/>
          </p:cNvPicPr>
          <p:nvPr/>
        </p:nvPicPr>
        <p:blipFill rotWithShape="1">
          <a:blip r:embed="rId5"/>
          <a:srcRect l="8935" t="4044" r="3430" b="9312"/>
          <a:stretch/>
        </p:blipFill>
        <p:spPr>
          <a:xfrm>
            <a:off x="4267561" y="5000011"/>
            <a:ext cx="2412297" cy="1620000"/>
          </a:xfrm>
          <a:prstGeom prst="rect">
            <a:avLst/>
          </a:prstGeom>
        </p:spPr>
      </p:pic>
      <p:sp>
        <p:nvSpPr>
          <p:cNvPr id="13" name="TextBox 12">
            <a:extLst>
              <a:ext uri="{FF2B5EF4-FFF2-40B4-BE49-F238E27FC236}">
                <a16:creationId xmlns:a16="http://schemas.microsoft.com/office/drawing/2014/main" id="{41E4F7DD-5222-CF4E-A30B-B35970B2625B}"/>
              </a:ext>
            </a:extLst>
          </p:cNvPr>
          <p:cNvSpPr txBox="1"/>
          <p:nvPr/>
        </p:nvSpPr>
        <p:spPr>
          <a:xfrm>
            <a:off x="1538943" y="5000011"/>
            <a:ext cx="1101584" cy="261610"/>
          </a:xfrm>
          <a:prstGeom prst="rect">
            <a:avLst/>
          </a:prstGeom>
          <a:noFill/>
        </p:spPr>
        <p:txBody>
          <a:bodyPr wrap="none" rtlCol="0">
            <a:spAutoFit/>
          </a:bodyPr>
          <a:lstStyle/>
          <a:p>
            <a:r>
              <a:rPr lang="en-US" sz="1100" dirty="0">
                <a:latin typeface="Helvetica" pitchFamily="2" charset="0"/>
              </a:rPr>
              <a:t>Original Image</a:t>
            </a:r>
          </a:p>
        </p:txBody>
      </p:sp>
      <p:sp>
        <p:nvSpPr>
          <p:cNvPr id="14" name="TextBox 13">
            <a:extLst>
              <a:ext uri="{FF2B5EF4-FFF2-40B4-BE49-F238E27FC236}">
                <a16:creationId xmlns:a16="http://schemas.microsoft.com/office/drawing/2014/main" id="{1317EA91-2C9B-684D-9003-4E61D914F946}"/>
              </a:ext>
            </a:extLst>
          </p:cNvPr>
          <p:cNvSpPr txBox="1"/>
          <p:nvPr/>
        </p:nvSpPr>
        <p:spPr>
          <a:xfrm>
            <a:off x="4390094" y="2616087"/>
            <a:ext cx="2164375" cy="261610"/>
          </a:xfrm>
          <a:prstGeom prst="rect">
            <a:avLst/>
          </a:prstGeom>
          <a:noFill/>
        </p:spPr>
        <p:txBody>
          <a:bodyPr wrap="none" rtlCol="0">
            <a:spAutoFit/>
          </a:bodyPr>
          <a:lstStyle/>
          <a:p>
            <a:r>
              <a:rPr lang="en-US" sz="1100" dirty="0">
                <a:latin typeface="Helvetica" pitchFamily="2" charset="0"/>
              </a:rPr>
              <a:t>Red Channel: Sum = 74345539</a:t>
            </a:r>
          </a:p>
        </p:txBody>
      </p:sp>
      <p:sp>
        <p:nvSpPr>
          <p:cNvPr id="15" name="TextBox 14">
            <a:extLst>
              <a:ext uri="{FF2B5EF4-FFF2-40B4-BE49-F238E27FC236}">
                <a16:creationId xmlns:a16="http://schemas.microsoft.com/office/drawing/2014/main" id="{2083234B-7F7A-444B-8C2F-65FF26B23A41}"/>
              </a:ext>
            </a:extLst>
          </p:cNvPr>
          <p:cNvSpPr txBox="1"/>
          <p:nvPr/>
        </p:nvSpPr>
        <p:spPr>
          <a:xfrm>
            <a:off x="4315881" y="4553946"/>
            <a:ext cx="2295821" cy="261610"/>
          </a:xfrm>
          <a:prstGeom prst="rect">
            <a:avLst/>
          </a:prstGeom>
          <a:noFill/>
        </p:spPr>
        <p:txBody>
          <a:bodyPr wrap="none" rtlCol="0">
            <a:spAutoFit/>
          </a:bodyPr>
          <a:lstStyle/>
          <a:p>
            <a:r>
              <a:rPr lang="en-US" sz="1100" dirty="0">
                <a:latin typeface="Helvetica" pitchFamily="2" charset="0"/>
              </a:rPr>
              <a:t>Green Channel: Sum = 64280861</a:t>
            </a:r>
          </a:p>
        </p:txBody>
      </p:sp>
      <p:sp>
        <p:nvSpPr>
          <p:cNvPr id="16" name="TextBox 15">
            <a:extLst>
              <a:ext uri="{FF2B5EF4-FFF2-40B4-BE49-F238E27FC236}">
                <a16:creationId xmlns:a16="http://schemas.microsoft.com/office/drawing/2014/main" id="{ACF9C078-6D3D-ED46-912F-7D1A81DAB8BB}"/>
              </a:ext>
            </a:extLst>
          </p:cNvPr>
          <p:cNvSpPr txBox="1"/>
          <p:nvPr/>
        </p:nvSpPr>
        <p:spPr>
          <a:xfrm>
            <a:off x="4315881" y="6558018"/>
            <a:ext cx="2188420" cy="261610"/>
          </a:xfrm>
          <a:prstGeom prst="rect">
            <a:avLst/>
          </a:prstGeom>
          <a:noFill/>
        </p:spPr>
        <p:txBody>
          <a:bodyPr wrap="none" rtlCol="0">
            <a:spAutoFit/>
          </a:bodyPr>
          <a:lstStyle/>
          <a:p>
            <a:r>
              <a:rPr lang="en-US" sz="1100" dirty="0">
                <a:latin typeface="Helvetica" pitchFamily="2" charset="0"/>
              </a:rPr>
              <a:t>Blue Channel: Sum = 57870689</a:t>
            </a:r>
          </a:p>
        </p:txBody>
      </p:sp>
      <p:sp>
        <p:nvSpPr>
          <p:cNvPr id="17" name="Rectangle 16">
            <a:extLst>
              <a:ext uri="{FF2B5EF4-FFF2-40B4-BE49-F238E27FC236}">
                <a16:creationId xmlns:a16="http://schemas.microsoft.com/office/drawing/2014/main" id="{258E1E2D-6ACB-384C-BE01-33146C84093B}"/>
              </a:ext>
            </a:extLst>
          </p:cNvPr>
          <p:cNvSpPr/>
          <p:nvPr/>
        </p:nvSpPr>
        <p:spPr>
          <a:xfrm>
            <a:off x="7096452" y="1453238"/>
            <a:ext cx="4441614" cy="4524315"/>
          </a:xfrm>
          <a:prstGeom prst="rect">
            <a:avLst/>
          </a:prstGeom>
        </p:spPr>
        <p:txBody>
          <a:bodyPr wrap="square">
            <a:spAutoFit/>
          </a:bodyPr>
          <a:lstStyle/>
          <a:p>
            <a:pPr algn="just"/>
            <a:r>
              <a:rPr lang="en-US" dirty="0">
                <a:latin typeface="Helvetica" pitchFamily="2" charset="0"/>
              </a:rPr>
              <a:t>	Using our eyes, we can already see the difference between the two. The original image has that overall ‘old’ vibe where the whole image looks like it has a low saturation mask. We can also see that the color of the people on the photo is not what it’s supposed to be, which proves that the color of the original image is indeed unbalanced. </a:t>
            </a:r>
          </a:p>
          <a:p>
            <a:pPr algn="just"/>
            <a:endParaRPr lang="en-US" dirty="0">
              <a:latin typeface="Helvetica" pitchFamily="2" charset="0"/>
            </a:endParaRPr>
          </a:p>
          <a:p>
            <a:pPr algn="just"/>
            <a:r>
              <a:rPr lang="en-US" dirty="0">
                <a:latin typeface="Helvetica" pitchFamily="2" charset="0"/>
              </a:rPr>
              <a:t>	Now, looking at the RGB channels, we see that the red channel has the greatest grayscale value sum which means that it is the more dominant color in the photo, which gives it an old vibe.</a:t>
            </a:r>
          </a:p>
        </p:txBody>
      </p:sp>
    </p:spTree>
    <p:extLst>
      <p:ext uri="{BB962C8B-B14F-4D97-AF65-F5344CB8AC3E}">
        <p14:creationId xmlns:p14="http://schemas.microsoft.com/office/powerpoint/2010/main" val="151028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8ED5-C3F9-A34F-B602-0045F56943CA}"/>
              </a:ext>
            </a:extLst>
          </p:cNvPr>
          <p:cNvSpPr>
            <a:spLocks noGrp="1"/>
          </p:cNvSpPr>
          <p:nvPr>
            <p:ph type="title"/>
          </p:nvPr>
        </p:nvSpPr>
        <p:spPr>
          <a:xfrm>
            <a:off x="348340" y="169177"/>
            <a:ext cx="10515600" cy="1284061"/>
          </a:xfrm>
        </p:spPr>
        <p:txBody>
          <a:bodyPr/>
          <a:lstStyle/>
          <a:p>
            <a:r>
              <a:rPr lang="en-US" dirty="0">
                <a:latin typeface="Helvetica" pitchFamily="2" charset="0"/>
              </a:rPr>
              <a:t>Contrast Stretching Algorithm</a:t>
            </a:r>
          </a:p>
        </p:txBody>
      </p:sp>
      <p:sp>
        <p:nvSpPr>
          <p:cNvPr id="7" name="TextBox 6">
            <a:extLst>
              <a:ext uri="{FF2B5EF4-FFF2-40B4-BE49-F238E27FC236}">
                <a16:creationId xmlns:a16="http://schemas.microsoft.com/office/drawing/2014/main" id="{4E7D82E0-9E3A-264A-BBC3-1C8BCAEE32B2}"/>
              </a:ext>
            </a:extLst>
          </p:cNvPr>
          <p:cNvSpPr txBox="1"/>
          <p:nvPr/>
        </p:nvSpPr>
        <p:spPr>
          <a:xfrm>
            <a:off x="1382486" y="5388429"/>
            <a:ext cx="2841171" cy="369332"/>
          </a:xfrm>
          <a:prstGeom prst="rect">
            <a:avLst/>
          </a:prstGeom>
          <a:noFill/>
        </p:spPr>
        <p:txBody>
          <a:bodyPr wrap="square" rtlCol="0">
            <a:spAutoFit/>
          </a:bodyPr>
          <a:lstStyle/>
          <a:p>
            <a:pPr algn="ctr"/>
            <a:r>
              <a:rPr lang="en-US" dirty="0">
                <a:latin typeface="Helvetica" pitchFamily="2" charset="0"/>
              </a:rPr>
              <a:t>Original Image</a:t>
            </a:r>
          </a:p>
        </p:txBody>
      </p:sp>
      <p:sp>
        <p:nvSpPr>
          <p:cNvPr id="8" name="TextBox 7">
            <a:extLst>
              <a:ext uri="{FF2B5EF4-FFF2-40B4-BE49-F238E27FC236}">
                <a16:creationId xmlns:a16="http://schemas.microsoft.com/office/drawing/2014/main" id="{3D954CD4-8A85-384D-A752-84D0FA93D81A}"/>
              </a:ext>
            </a:extLst>
          </p:cNvPr>
          <p:cNvSpPr txBox="1"/>
          <p:nvPr/>
        </p:nvSpPr>
        <p:spPr>
          <a:xfrm>
            <a:off x="8153400" y="5388429"/>
            <a:ext cx="2841171" cy="369332"/>
          </a:xfrm>
          <a:prstGeom prst="rect">
            <a:avLst/>
          </a:prstGeom>
          <a:noFill/>
        </p:spPr>
        <p:txBody>
          <a:bodyPr wrap="square" rtlCol="0">
            <a:spAutoFit/>
          </a:bodyPr>
          <a:lstStyle/>
          <a:p>
            <a:pPr algn="ctr"/>
            <a:r>
              <a:rPr lang="en-US" dirty="0">
                <a:latin typeface="Helvetica" pitchFamily="2" charset="0"/>
              </a:rPr>
              <a:t>Contrast Stretched Image</a:t>
            </a:r>
          </a:p>
        </p:txBody>
      </p:sp>
      <p:pic>
        <p:nvPicPr>
          <p:cNvPr id="9" name="Picture 8" descr="A group of people posing for a photo&#10;&#10;Description automatically generated">
            <a:extLst>
              <a:ext uri="{FF2B5EF4-FFF2-40B4-BE49-F238E27FC236}">
                <a16:creationId xmlns:a16="http://schemas.microsoft.com/office/drawing/2014/main" id="{49BABC6B-03C7-D54B-85C5-35BF28A2CBEE}"/>
              </a:ext>
            </a:extLst>
          </p:cNvPr>
          <p:cNvPicPr>
            <a:picLocks noChangeAspect="1"/>
          </p:cNvPicPr>
          <p:nvPr/>
        </p:nvPicPr>
        <p:blipFill rotWithShape="1">
          <a:blip r:embed="rId2"/>
          <a:srcRect l="2947" t="2983" r="714" b="6577"/>
          <a:stretch/>
        </p:blipFill>
        <p:spPr>
          <a:xfrm>
            <a:off x="223157" y="1649186"/>
            <a:ext cx="11745686" cy="3559628"/>
          </a:xfrm>
          <a:prstGeom prst="rect">
            <a:avLst/>
          </a:prstGeom>
        </p:spPr>
      </p:pic>
    </p:spTree>
    <p:extLst>
      <p:ext uri="{BB962C8B-B14F-4D97-AF65-F5344CB8AC3E}">
        <p14:creationId xmlns:p14="http://schemas.microsoft.com/office/powerpoint/2010/main" val="1409478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posing for a photo&#10;&#10;Description automatically generated">
            <a:extLst>
              <a:ext uri="{FF2B5EF4-FFF2-40B4-BE49-F238E27FC236}">
                <a16:creationId xmlns:a16="http://schemas.microsoft.com/office/drawing/2014/main" id="{F2D1DFC6-7F7C-2D48-9A4F-779D7A7D2D46}"/>
              </a:ext>
            </a:extLst>
          </p:cNvPr>
          <p:cNvPicPr>
            <a:picLocks noChangeAspect="1"/>
          </p:cNvPicPr>
          <p:nvPr/>
        </p:nvPicPr>
        <p:blipFill rotWithShape="1">
          <a:blip r:embed="rId2"/>
          <a:srcRect l="2947" t="2983" r="714" b="6577"/>
          <a:stretch/>
        </p:blipFill>
        <p:spPr>
          <a:xfrm>
            <a:off x="7805056" y="169177"/>
            <a:ext cx="4169229" cy="1263519"/>
          </a:xfrm>
          <a:prstGeom prst="rect">
            <a:avLst/>
          </a:prstGeom>
        </p:spPr>
      </p:pic>
      <p:sp>
        <p:nvSpPr>
          <p:cNvPr id="10" name="Title 1">
            <a:extLst>
              <a:ext uri="{FF2B5EF4-FFF2-40B4-BE49-F238E27FC236}">
                <a16:creationId xmlns:a16="http://schemas.microsoft.com/office/drawing/2014/main" id="{AC070C16-7D38-E74D-B6BD-4B63B444FF0D}"/>
              </a:ext>
            </a:extLst>
          </p:cNvPr>
          <p:cNvSpPr>
            <a:spLocks noGrp="1"/>
          </p:cNvSpPr>
          <p:nvPr>
            <p:ph type="title"/>
          </p:nvPr>
        </p:nvSpPr>
        <p:spPr>
          <a:xfrm>
            <a:off x="348340" y="169177"/>
            <a:ext cx="10515600" cy="1284061"/>
          </a:xfrm>
        </p:spPr>
        <p:txBody>
          <a:bodyPr/>
          <a:lstStyle/>
          <a:p>
            <a:r>
              <a:rPr lang="en-US" dirty="0">
                <a:latin typeface="Helvetica" pitchFamily="2" charset="0"/>
              </a:rPr>
              <a:t>Contrast Stretching Algorithm</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DECF781-4D0F-1843-BA51-3622EC64910D}"/>
                  </a:ext>
                </a:extLst>
              </p:cNvPr>
              <p:cNvSpPr txBox="1"/>
              <p:nvPr/>
            </p:nvSpPr>
            <p:spPr>
              <a:xfrm>
                <a:off x="4767944" y="1632197"/>
                <a:ext cx="7206342" cy="5021759"/>
              </a:xfrm>
              <a:prstGeom prst="rect">
                <a:avLst/>
              </a:prstGeom>
              <a:noFill/>
            </p:spPr>
            <p:txBody>
              <a:bodyPr wrap="square" rtlCol="0">
                <a:spAutoFit/>
              </a:bodyPr>
              <a:lstStyle/>
              <a:p>
                <a:pPr algn="just"/>
                <a:r>
                  <a:rPr lang="en-US" dirty="0">
                    <a:latin typeface="Helvetica" pitchFamily="2" charset="0"/>
                  </a:rPr>
                  <a:t>Trying to fix the white balance of the original image, we perform contrast stretching to the image which makes use of the equation:</a:t>
                </a:r>
              </a:p>
              <a:p>
                <a:pPr algn="just"/>
                <a:endParaRPr lang="en-US" sz="1100" dirty="0">
                  <a:latin typeface="Helvetica" pitchFamily="2" charset="0"/>
                </a:endParaRPr>
              </a:p>
              <a:p>
                <a:pPr algn="just"/>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𝑜𝑟𝑖𝑔</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𝑜𝑟𝑖𝑔</m:t>
                              </m:r>
                              <m:r>
                                <a:rPr lang="en-US" b="0" i="1" smtClean="0">
                                  <a:latin typeface="Cambria Math" panose="02040503050406030204" pitchFamily="18" charset="0"/>
                                </a:rPr>
                                <m:t>, </m:t>
                              </m:r>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𝑜𝑟𝑖𝑔</m:t>
                              </m:r>
                              <m:r>
                                <a:rPr lang="en-US" b="0" i="1" smtClean="0">
                                  <a:latin typeface="Cambria Math" panose="02040503050406030204" pitchFamily="18" charset="0"/>
                                </a:rPr>
                                <m:t>, </m:t>
                              </m:r>
                              <m:r>
                                <a:rPr lang="en-US" b="0" i="1" smtClean="0">
                                  <a:latin typeface="Cambria Math" panose="02040503050406030204" pitchFamily="18" charset="0"/>
                                </a:rPr>
                                <m:t>𝑚𝑎𝑥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𝑜𝑟𝑖𝑔</m:t>
                              </m:r>
                              <m:r>
                                <a:rPr lang="en-US" b="0" i="1" smtClean="0">
                                  <a:latin typeface="Cambria Math" panose="02040503050406030204" pitchFamily="18" charset="0"/>
                                </a:rPr>
                                <m:t>, </m:t>
                              </m:r>
                              <m:r>
                                <a:rPr lang="en-US" b="0" i="1" smtClean="0">
                                  <a:latin typeface="Cambria Math" panose="02040503050406030204" pitchFamily="18" charset="0"/>
                                </a:rPr>
                                <m:t>𝑚𝑖𝑛</m:t>
                              </m:r>
                            </m:sub>
                          </m:sSub>
                        </m:den>
                      </m:f>
                    </m:oMath>
                  </m:oMathPara>
                </a14:m>
                <a:endParaRPr lang="en-US" dirty="0">
                  <a:latin typeface="Helvetica" pitchFamily="2" charset="0"/>
                </a:endParaRPr>
              </a:p>
              <a:p>
                <a:endParaRPr lang="en-US" dirty="0">
                  <a:latin typeface="Helvetica" pitchFamily="2" charset="0"/>
                </a:endParaRPr>
              </a:p>
              <a:p>
                <a:pPr algn="just"/>
                <a:r>
                  <a:rPr lang="en-US" dirty="0">
                    <a:latin typeface="Helvetica" pitchFamily="2" charset="0"/>
                  </a:rPr>
                  <a:t>If we take the difference of the stretched image and the original image, we see that the background is what mostly changed. For me, this difference matrix shows that a red mask has been removed from the original image. Also, we can see that the part where there happens the biggest change is at the roots of the tree, which makes sense because looking at the side-by-side photos, we see that the reddish tint from the original image has been removed.</a:t>
                </a:r>
              </a:p>
              <a:p>
                <a:pPr algn="just"/>
                <a:endParaRPr lang="en-US" dirty="0">
                  <a:latin typeface="Helvetica" pitchFamily="2" charset="0"/>
                </a:endParaRPr>
              </a:p>
              <a:p>
                <a:pPr algn="just"/>
                <a:r>
                  <a:rPr lang="en-US" dirty="0">
                    <a:latin typeface="Helvetica" pitchFamily="2" charset="0"/>
                  </a:rPr>
                  <a:t>Note that looking at the difference image, there are drastic changes happening all over the processed image. This is because we just normalized the original image which just stretches the values from – to 255.</a:t>
                </a:r>
              </a:p>
            </p:txBody>
          </p:sp>
        </mc:Choice>
        <mc:Fallback xmlns="">
          <p:sp>
            <p:nvSpPr>
              <p:cNvPr id="11" name="TextBox 10">
                <a:extLst>
                  <a:ext uri="{FF2B5EF4-FFF2-40B4-BE49-F238E27FC236}">
                    <a16:creationId xmlns:a16="http://schemas.microsoft.com/office/drawing/2014/main" id="{8DECF781-4D0F-1843-BA51-3622EC64910D}"/>
                  </a:ext>
                </a:extLst>
              </p:cNvPr>
              <p:cNvSpPr txBox="1">
                <a:spLocks noRot="1" noChangeAspect="1" noMove="1" noResize="1" noEditPoints="1" noAdjustHandles="1" noChangeArrowheads="1" noChangeShapeType="1" noTextEdit="1"/>
              </p:cNvSpPr>
              <p:nvPr/>
            </p:nvSpPr>
            <p:spPr>
              <a:xfrm>
                <a:off x="4767944" y="1632197"/>
                <a:ext cx="7206342" cy="5021759"/>
              </a:xfrm>
              <a:prstGeom prst="rect">
                <a:avLst/>
              </a:prstGeom>
              <a:blipFill>
                <a:blip r:embed="rId3"/>
                <a:stretch>
                  <a:fillRect l="-527" t="-505" r="-703" b="-758"/>
                </a:stretch>
              </a:blipFill>
            </p:spPr>
            <p:txBody>
              <a:bodyPr/>
              <a:lstStyle/>
              <a:p>
                <a:r>
                  <a:rPr lang="en-US">
                    <a:noFill/>
                  </a:rPr>
                  <a:t> </a:t>
                </a:r>
              </a:p>
            </p:txBody>
          </p:sp>
        </mc:Fallback>
      </mc:AlternateContent>
      <p:pic>
        <p:nvPicPr>
          <p:cNvPr id="13" name="Picture 12" descr="A picture containing nature&#10;&#10;Description automatically generated">
            <a:extLst>
              <a:ext uri="{FF2B5EF4-FFF2-40B4-BE49-F238E27FC236}">
                <a16:creationId xmlns:a16="http://schemas.microsoft.com/office/drawing/2014/main" id="{A3987337-FC54-A64A-BE13-C78642A0DF35}"/>
              </a:ext>
            </a:extLst>
          </p:cNvPr>
          <p:cNvPicPr>
            <a:picLocks noChangeAspect="1"/>
          </p:cNvPicPr>
          <p:nvPr/>
        </p:nvPicPr>
        <p:blipFill rotWithShape="1">
          <a:blip r:embed="rId4"/>
          <a:srcRect l="8399" t="3129" r="2451" b="9456"/>
          <a:stretch/>
        </p:blipFill>
        <p:spPr>
          <a:xfrm>
            <a:off x="348340" y="2337948"/>
            <a:ext cx="4200525" cy="2797628"/>
          </a:xfrm>
          <a:prstGeom prst="rect">
            <a:avLst/>
          </a:prstGeom>
        </p:spPr>
      </p:pic>
      <p:sp>
        <p:nvSpPr>
          <p:cNvPr id="14" name="TextBox 13">
            <a:extLst>
              <a:ext uri="{FF2B5EF4-FFF2-40B4-BE49-F238E27FC236}">
                <a16:creationId xmlns:a16="http://schemas.microsoft.com/office/drawing/2014/main" id="{2C7D08DD-7B3D-3140-99C9-A5DAEAB5CB34}"/>
              </a:ext>
            </a:extLst>
          </p:cNvPr>
          <p:cNvSpPr txBox="1"/>
          <p:nvPr/>
        </p:nvSpPr>
        <p:spPr>
          <a:xfrm>
            <a:off x="938156" y="5130720"/>
            <a:ext cx="3020892" cy="276999"/>
          </a:xfrm>
          <a:prstGeom prst="rect">
            <a:avLst/>
          </a:prstGeom>
          <a:noFill/>
        </p:spPr>
        <p:txBody>
          <a:bodyPr wrap="none" rtlCol="0">
            <a:spAutoFit/>
          </a:bodyPr>
          <a:lstStyle/>
          <a:p>
            <a:r>
              <a:rPr lang="en-US" sz="1200" dirty="0">
                <a:latin typeface="Helvetica" pitchFamily="2" charset="0"/>
              </a:rPr>
              <a:t>Difference of original and stretched image</a:t>
            </a:r>
          </a:p>
        </p:txBody>
      </p:sp>
    </p:spTree>
    <p:extLst>
      <p:ext uri="{BB962C8B-B14F-4D97-AF65-F5344CB8AC3E}">
        <p14:creationId xmlns:p14="http://schemas.microsoft.com/office/powerpoint/2010/main" val="3603444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10DAF4-23D4-4845-8738-54F806245247}"/>
              </a:ext>
            </a:extLst>
          </p:cNvPr>
          <p:cNvSpPr txBox="1">
            <a:spLocks/>
          </p:cNvSpPr>
          <p:nvPr/>
        </p:nvSpPr>
        <p:spPr>
          <a:xfrm>
            <a:off x="348340" y="169177"/>
            <a:ext cx="10515600" cy="1284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Gray World Algorithm</a:t>
            </a:r>
          </a:p>
        </p:txBody>
      </p:sp>
      <p:pic>
        <p:nvPicPr>
          <p:cNvPr id="8" name="Picture 7" descr="An old photo of a person&#10;&#10;Description automatically generated">
            <a:extLst>
              <a:ext uri="{FF2B5EF4-FFF2-40B4-BE49-F238E27FC236}">
                <a16:creationId xmlns:a16="http://schemas.microsoft.com/office/drawing/2014/main" id="{FAF7CB00-6962-A740-9B0D-AA002DD090E5}"/>
              </a:ext>
            </a:extLst>
          </p:cNvPr>
          <p:cNvPicPr>
            <a:picLocks noChangeAspect="1"/>
          </p:cNvPicPr>
          <p:nvPr/>
        </p:nvPicPr>
        <p:blipFill rotWithShape="1">
          <a:blip r:embed="rId2"/>
          <a:srcRect l="3190" t="4023" r="1168" b="9628"/>
          <a:stretch/>
        </p:blipFill>
        <p:spPr>
          <a:xfrm>
            <a:off x="265604" y="2069740"/>
            <a:ext cx="11660792" cy="2316079"/>
          </a:xfrm>
          <a:prstGeom prst="rect">
            <a:avLst/>
          </a:prstGeom>
        </p:spPr>
      </p:pic>
      <p:sp>
        <p:nvSpPr>
          <p:cNvPr id="9" name="TextBox 8">
            <a:extLst>
              <a:ext uri="{FF2B5EF4-FFF2-40B4-BE49-F238E27FC236}">
                <a16:creationId xmlns:a16="http://schemas.microsoft.com/office/drawing/2014/main" id="{0C323EB7-AE0A-6842-9441-93757E63CDD5}"/>
              </a:ext>
            </a:extLst>
          </p:cNvPr>
          <p:cNvSpPr txBox="1"/>
          <p:nvPr/>
        </p:nvSpPr>
        <p:spPr>
          <a:xfrm>
            <a:off x="549109" y="4385819"/>
            <a:ext cx="2841171" cy="369332"/>
          </a:xfrm>
          <a:prstGeom prst="rect">
            <a:avLst/>
          </a:prstGeom>
          <a:noFill/>
        </p:spPr>
        <p:txBody>
          <a:bodyPr wrap="square" rtlCol="0">
            <a:spAutoFit/>
          </a:bodyPr>
          <a:lstStyle/>
          <a:p>
            <a:pPr algn="ctr"/>
            <a:r>
              <a:rPr lang="en-US" dirty="0">
                <a:latin typeface="Helvetica" pitchFamily="2" charset="0"/>
              </a:rPr>
              <a:t>Original Image</a:t>
            </a:r>
          </a:p>
        </p:txBody>
      </p:sp>
      <p:sp>
        <p:nvSpPr>
          <p:cNvPr id="10" name="TextBox 9">
            <a:extLst>
              <a:ext uri="{FF2B5EF4-FFF2-40B4-BE49-F238E27FC236}">
                <a16:creationId xmlns:a16="http://schemas.microsoft.com/office/drawing/2014/main" id="{6AD0A6B2-E29D-4A45-BC17-D2CA79CCADC7}"/>
              </a:ext>
            </a:extLst>
          </p:cNvPr>
          <p:cNvSpPr txBox="1"/>
          <p:nvPr/>
        </p:nvSpPr>
        <p:spPr>
          <a:xfrm>
            <a:off x="4675414" y="4385819"/>
            <a:ext cx="2841171" cy="369332"/>
          </a:xfrm>
          <a:prstGeom prst="rect">
            <a:avLst/>
          </a:prstGeom>
          <a:noFill/>
        </p:spPr>
        <p:txBody>
          <a:bodyPr wrap="square" rtlCol="0">
            <a:spAutoFit/>
          </a:bodyPr>
          <a:lstStyle/>
          <a:p>
            <a:pPr algn="ctr"/>
            <a:r>
              <a:rPr lang="en-US" dirty="0">
                <a:latin typeface="Helvetica" pitchFamily="2" charset="0"/>
              </a:rPr>
              <a:t>1</a:t>
            </a:r>
            <a:r>
              <a:rPr lang="en-US" baseline="30000" dirty="0">
                <a:latin typeface="Helvetica" pitchFamily="2" charset="0"/>
              </a:rPr>
              <a:t>st</a:t>
            </a:r>
            <a:r>
              <a:rPr lang="en-US" dirty="0">
                <a:latin typeface="Helvetica" pitchFamily="2" charset="0"/>
              </a:rPr>
              <a:t> gray world Image</a:t>
            </a:r>
          </a:p>
        </p:txBody>
      </p:sp>
      <p:sp>
        <p:nvSpPr>
          <p:cNvPr id="11" name="TextBox 10">
            <a:extLst>
              <a:ext uri="{FF2B5EF4-FFF2-40B4-BE49-F238E27FC236}">
                <a16:creationId xmlns:a16="http://schemas.microsoft.com/office/drawing/2014/main" id="{B807851F-5735-7C44-8B0F-C963A034B000}"/>
              </a:ext>
            </a:extLst>
          </p:cNvPr>
          <p:cNvSpPr txBox="1"/>
          <p:nvPr/>
        </p:nvSpPr>
        <p:spPr>
          <a:xfrm>
            <a:off x="8801720" y="4385819"/>
            <a:ext cx="2841171" cy="369332"/>
          </a:xfrm>
          <a:prstGeom prst="rect">
            <a:avLst/>
          </a:prstGeom>
          <a:noFill/>
        </p:spPr>
        <p:txBody>
          <a:bodyPr wrap="square" rtlCol="0">
            <a:spAutoFit/>
          </a:bodyPr>
          <a:lstStyle/>
          <a:p>
            <a:pPr algn="ctr"/>
            <a:r>
              <a:rPr lang="en-US" dirty="0">
                <a:latin typeface="Helvetica" pitchFamily="2" charset="0"/>
              </a:rPr>
              <a:t>2</a:t>
            </a:r>
            <a:r>
              <a:rPr lang="en-US" baseline="30000" dirty="0">
                <a:latin typeface="Helvetica" pitchFamily="2" charset="0"/>
              </a:rPr>
              <a:t>nd</a:t>
            </a:r>
            <a:r>
              <a:rPr lang="en-US" dirty="0">
                <a:latin typeface="Helvetica" pitchFamily="2" charset="0"/>
              </a:rPr>
              <a:t> gray world Image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3C132C-6CC8-CA4E-AF61-845123BE8BCD}"/>
                  </a:ext>
                </a:extLst>
              </p:cNvPr>
              <p:cNvSpPr txBox="1"/>
              <p:nvPr/>
            </p:nvSpPr>
            <p:spPr>
              <a:xfrm>
                <a:off x="4391833" y="5002321"/>
                <a:ext cx="3408331" cy="1210203"/>
              </a:xfrm>
              <a:prstGeom prst="rect">
                <a:avLst/>
              </a:prstGeom>
              <a:noFill/>
            </p:spPr>
            <p:txBody>
              <a:bodyPr wrap="square" rtlCol="0">
                <a:spAutoFit/>
              </a:bodyPr>
              <a:lstStyle/>
              <a:p>
                <a:r>
                  <a:rPr lang="en-US" dirty="0">
                    <a:latin typeface="Helvetica" pitchFamily="2" charset="0"/>
                  </a:rPr>
                  <a:t>Normalized using:</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𝑚𝑎𝑥</m:t>
                              </m:r>
                            </m:sub>
                          </m:sSub>
                        </m:den>
                      </m:f>
                    </m:oMath>
                  </m:oMathPara>
                </a14:m>
                <a:endParaRPr lang="en-US" dirty="0">
                  <a:latin typeface="Helvetica" pitchFamily="2" charset="0"/>
                </a:endParaRPr>
              </a:p>
              <a:p>
                <a:endParaRPr lang="en-US" dirty="0">
                  <a:latin typeface="Helvetica" pitchFamily="2" charset="0"/>
                </a:endParaRPr>
              </a:p>
            </p:txBody>
          </p:sp>
        </mc:Choice>
        <mc:Fallback xmlns="">
          <p:sp>
            <p:nvSpPr>
              <p:cNvPr id="12" name="TextBox 11">
                <a:extLst>
                  <a:ext uri="{FF2B5EF4-FFF2-40B4-BE49-F238E27FC236}">
                    <a16:creationId xmlns:a16="http://schemas.microsoft.com/office/drawing/2014/main" id="{2D3C132C-6CC8-CA4E-AF61-845123BE8BCD}"/>
                  </a:ext>
                </a:extLst>
              </p:cNvPr>
              <p:cNvSpPr txBox="1">
                <a:spLocks noRot="1" noChangeAspect="1" noMove="1" noResize="1" noEditPoints="1" noAdjustHandles="1" noChangeArrowheads="1" noChangeShapeType="1" noTextEdit="1"/>
              </p:cNvSpPr>
              <p:nvPr/>
            </p:nvSpPr>
            <p:spPr>
              <a:xfrm>
                <a:off x="4391833" y="5002321"/>
                <a:ext cx="3408331" cy="1210203"/>
              </a:xfrm>
              <a:prstGeom prst="rect">
                <a:avLst/>
              </a:prstGeom>
              <a:blipFill>
                <a:blip r:embed="rId3"/>
                <a:stretch>
                  <a:fillRect l="-1487"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FD7EDF-5C0C-AB47-BE6D-363009BA9215}"/>
                  </a:ext>
                </a:extLst>
              </p:cNvPr>
              <p:cNvSpPr txBox="1"/>
              <p:nvPr/>
            </p:nvSpPr>
            <p:spPr>
              <a:xfrm>
                <a:off x="8518139" y="5002320"/>
                <a:ext cx="3408331" cy="1237390"/>
              </a:xfrm>
              <a:prstGeom prst="rect">
                <a:avLst/>
              </a:prstGeom>
              <a:noFill/>
            </p:spPr>
            <p:txBody>
              <a:bodyPr wrap="square" rtlCol="0">
                <a:spAutoFit/>
              </a:bodyPr>
              <a:lstStyle/>
              <a:p>
                <a:r>
                  <a:rPr lang="en-US" dirty="0">
                    <a:latin typeface="Helvetica" pitchFamily="2" charset="0"/>
                  </a:rPr>
                  <a:t>Normalized using:</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𝑚𝑖𝑛</m:t>
                              </m:r>
                            </m:sub>
                          </m:sSub>
                        </m:den>
                      </m:f>
                    </m:oMath>
                  </m:oMathPara>
                </a14:m>
                <a:endParaRPr lang="en-US" dirty="0">
                  <a:latin typeface="Helvetica" pitchFamily="2" charset="0"/>
                </a:endParaRPr>
              </a:p>
              <a:p>
                <a:endParaRPr lang="en-US" dirty="0">
                  <a:latin typeface="Helvetica" pitchFamily="2" charset="0"/>
                </a:endParaRPr>
              </a:p>
            </p:txBody>
          </p:sp>
        </mc:Choice>
        <mc:Fallback xmlns="">
          <p:sp>
            <p:nvSpPr>
              <p:cNvPr id="14" name="TextBox 13">
                <a:extLst>
                  <a:ext uri="{FF2B5EF4-FFF2-40B4-BE49-F238E27FC236}">
                    <a16:creationId xmlns:a16="http://schemas.microsoft.com/office/drawing/2014/main" id="{F0FD7EDF-5C0C-AB47-BE6D-363009BA9215}"/>
                  </a:ext>
                </a:extLst>
              </p:cNvPr>
              <p:cNvSpPr txBox="1">
                <a:spLocks noRot="1" noChangeAspect="1" noMove="1" noResize="1" noEditPoints="1" noAdjustHandles="1" noChangeArrowheads="1" noChangeShapeType="1" noTextEdit="1"/>
              </p:cNvSpPr>
              <p:nvPr/>
            </p:nvSpPr>
            <p:spPr>
              <a:xfrm>
                <a:off x="8518139" y="5002320"/>
                <a:ext cx="3408331" cy="1237390"/>
              </a:xfrm>
              <a:prstGeom prst="rect">
                <a:avLst/>
              </a:prstGeom>
              <a:blipFill>
                <a:blip r:embed="rId4"/>
                <a:stretch>
                  <a:fillRect l="-1487" t="-2041"/>
                </a:stretch>
              </a:blipFill>
            </p:spPr>
            <p:txBody>
              <a:bodyPr/>
              <a:lstStyle/>
              <a:p>
                <a:r>
                  <a:rPr lang="en-US">
                    <a:noFill/>
                  </a:rPr>
                  <a:t> </a:t>
                </a:r>
              </a:p>
            </p:txBody>
          </p:sp>
        </mc:Fallback>
      </mc:AlternateContent>
    </p:spTree>
    <p:extLst>
      <p:ext uri="{BB962C8B-B14F-4D97-AF65-F5344CB8AC3E}">
        <p14:creationId xmlns:p14="http://schemas.microsoft.com/office/powerpoint/2010/main" val="3379730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6DD447-498A-9143-BF6B-0D49A8780FEA}"/>
              </a:ext>
            </a:extLst>
          </p:cNvPr>
          <p:cNvSpPr txBox="1">
            <a:spLocks/>
          </p:cNvSpPr>
          <p:nvPr/>
        </p:nvSpPr>
        <p:spPr>
          <a:xfrm>
            <a:off x="348340" y="169177"/>
            <a:ext cx="10515600" cy="1284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Gray World Algorithm</a:t>
            </a:r>
          </a:p>
        </p:txBody>
      </p:sp>
      <p:sp>
        <p:nvSpPr>
          <p:cNvPr id="5" name="TextBox 4">
            <a:extLst>
              <a:ext uri="{FF2B5EF4-FFF2-40B4-BE49-F238E27FC236}">
                <a16:creationId xmlns:a16="http://schemas.microsoft.com/office/drawing/2014/main" id="{F6FDB086-FE48-044B-9FC8-A3B0FD128B42}"/>
              </a:ext>
            </a:extLst>
          </p:cNvPr>
          <p:cNvSpPr txBox="1"/>
          <p:nvPr/>
        </p:nvSpPr>
        <p:spPr>
          <a:xfrm>
            <a:off x="348340" y="1114684"/>
            <a:ext cx="5092860" cy="338554"/>
          </a:xfrm>
          <a:prstGeom prst="rect">
            <a:avLst/>
          </a:prstGeom>
          <a:noFill/>
        </p:spPr>
        <p:txBody>
          <a:bodyPr wrap="square" rtlCol="0">
            <a:spAutoFit/>
          </a:bodyPr>
          <a:lstStyle/>
          <a:p>
            <a:r>
              <a:rPr lang="en-US" sz="1600" dirty="0">
                <a:latin typeface="Helvetica" pitchFamily="2" charset="0"/>
              </a:rPr>
              <a:t>First gray world image</a:t>
            </a:r>
          </a:p>
        </p:txBody>
      </p:sp>
      <p:pic>
        <p:nvPicPr>
          <p:cNvPr id="7" name="Picture 6" descr="A group of people posing for a photo&#10;&#10;Description automatically generated">
            <a:extLst>
              <a:ext uri="{FF2B5EF4-FFF2-40B4-BE49-F238E27FC236}">
                <a16:creationId xmlns:a16="http://schemas.microsoft.com/office/drawing/2014/main" id="{77D365DB-0054-CB4C-A647-CC1D8251F74C}"/>
              </a:ext>
            </a:extLst>
          </p:cNvPr>
          <p:cNvPicPr>
            <a:picLocks noChangeAspect="1"/>
          </p:cNvPicPr>
          <p:nvPr/>
        </p:nvPicPr>
        <p:blipFill rotWithShape="1">
          <a:blip r:embed="rId2"/>
          <a:srcRect l="3090" t="2853" r="735" b="6610"/>
          <a:stretch/>
        </p:blipFill>
        <p:spPr>
          <a:xfrm>
            <a:off x="7685746" y="189638"/>
            <a:ext cx="4157914" cy="1263600"/>
          </a:xfrm>
          <a:prstGeom prst="rect">
            <a:avLst/>
          </a:prstGeom>
        </p:spPr>
      </p:pic>
      <p:pic>
        <p:nvPicPr>
          <p:cNvPr id="9" name="Picture 8" descr="A picture containing wall, photo, monitor, indoor&#10;&#10;Description automatically generated">
            <a:extLst>
              <a:ext uri="{FF2B5EF4-FFF2-40B4-BE49-F238E27FC236}">
                <a16:creationId xmlns:a16="http://schemas.microsoft.com/office/drawing/2014/main" id="{56E33AA7-CA4E-FB46-8819-397306C4235D}"/>
              </a:ext>
            </a:extLst>
          </p:cNvPr>
          <p:cNvPicPr>
            <a:picLocks noChangeAspect="1"/>
          </p:cNvPicPr>
          <p:nvPr/>
        </p:nvPicPr>
        <p:blipFill rotWithShape="1">
          <a:blip r:embed="rId3"/>
          <a:srcRect l="8597" t="3881" r="3157" b="9007"/>
          <a:stretch/>
        </p:blipFill>
        <p:spPr>
          <a:xfrm>
            <a:off x="369644" y="2342793"/>
            <a:ext cx="4157915" cy="2787927"/>
          </a:xfrm>
          <a:prstGeom prst="rect">
            <a:avLst/>
          </a:prstGeom>
        </p:spPr>
      </p:pic>
      <p:sp>
        <p:nvSpPr>
          <p:cNvPr id="10" name="TextBox 9">
            <a:extLst>
              <a:ext uri="{FF2B5EF4-FFF2-40B4-BE49-F238E27FC236}">
                <a16:creationId xmlns:a16="http://schemas.microsoft.com/office/drawing/2014/main" id="{A4F84087-0B1C-4B41-A090-9948ED1EFC96}"/>
              </a:ext>
            </a:extLst>
          </p:cNvPr>
          <p:cNvSpPr txBox="1"/>
          <p:nvPr/>
        </p:nvSpPr>
        <p:spPr>
          <a:xfrm>
            <a:off x="938156" y="5130720"/>
            <a:ext cx="3096232" cy="276999"/>
          </a:xfrm>
          <a:prstGeom prst="rect">
            <a:avLst/>
          </a:prstGeom>
          <a:noFill/>
        </p:spPr>
        <p:txBody>
          <a:bodyPr wrap="none" rtlCol="0">
            <a:spAutoFit/>
          </a:bodyPr>
          <a:lstStyle/>
          <a:p>
            <a:r>
              <a:rPr lang="en-US" sz="1200" dirty="0">
                <a:latin typeface="Helvetica" pitchFamily="2" charset="0"/>
              </a:rPr>
              <a:t>Difference of original and processed image</a:t>
            </a:r>
          </a:p>
        </p:txBody>
      </p:sp>
      <p:sp>
        <p:nvSpPr>
          <p:cNvPr id="11" name="TextBox 10">
            <a:extLst>
              <a:ext uri="{FF2B5EF4-FFF2-40B4-BE49-F238E27FC236}">
                <a16:creationId xmlns:a16="http://schemas.microsoft.com/office/drawing/2014/main" id="{DEE7AFAD-CEAE-FB49-BE8A-24F3D5799E50}"/>
              </a:ext>
            </a:extLst>
          </p:cNvPr>
          <p:cNvSpPr txBox="1"/>
          <p:nvPr/>
        </p:nvSpPr>
        <p:spPr>
          <a:xfrm>
            <a:off x="4733654" y="2859593"/>
            <a:ext cx="7206342" cy="1754326"/>
          </a:xfrm>
          <a:prstGeom prst="rect">
            <a:avLst/>
          </a:prstGeom>
          <a:noFill/>
        </p:spPr>
        <p:txBody>
          <a:bodyPr wrap="square" rtlCol="0">
            <a:spAutoFit/>
          </a:bodyPr>
          <a:lstStyle/>
          <a:p>
            <a:pPr algn="just"/>
            <a:r>
              <a:rPr lang="en-US" dirty="0">
                <a:latin typeface="Helvetica" pitchFamily="2" charset="0"/>
              </a:rPr>
              <a:t>	Compared to the processed image using contrast stretching, we see that the change from the original and the first gray world image photos are less drastic. But we can see a difference. Wee that the overall quality of the image has been changed. Looking at the difference matrix, we see that we changed the values of all the pixels of the image not just certain parts (unlike contrast stretching). </a:t>
            </a:r>
          </a:p>
        </p:txBody>
      </p:sp>
    </p:spTree>
    <p:extLst>
      <p:ext uri="{BB962C8B-B14F-4D97-AF65-F5344CB8AC3E}">
        <p14:creationId xmlns:p14="http://schemas.microsoft.com/office/powerpoint/2010/main" val="2670161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6DD447-498A-9143-BF6B-0D49A8780FEA}"/>
              </a:ext>
            </a:extLst>
          </p:cNvPr>
          <p:cNvSpPr txBox="1">
            <a:spLocks/>
          </p:cNvSpPr>
          <p:nvPr/>
        </p:nvSpPr>
        <p:spPr>
          <a:xfrm>
            <a:off x="348340" y="169177"/>
            <a:ext cx="10515600" cy="1284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Gray World Algorithm</a:t>
            </a:r>
          </a:p>
        </p:txBody>
      </p:sp>
      <p:sp>
        <p:nvSpPr>
          <p:cNvPr id="5" name="TextBox 4">
            <a:extLst>
              <a:ext uri="{FF2B5EF4-FFF2-40B4-BE49-F238E27FC236}">
                <a16:creationId xmlns:a16="http://schemas.microsoft.com/office/drawing/2014/main" id="{F6FDB086-FE48-044B-9FC8-A3B0FD128B42}"/>
              </a:ext>
            </a:extLst>
          </p:cNvPr>
          <p:cNvSpPr txBox="1"/>
          <p:nvPr/>
        </p:nvSpPr>
        <p:spPr>
          <a:xfrm>
            <a:off x="348340" y="1114684"/>
            <a:ext cx="5092860" cy="338554"/>
          </a:xfrm>
          <a:prstGeom prst="rect">
            <a:avLst/>
          </a:prstGeom>
          <a:noFill/>
        </p:spPr>
        <p:txBody>
          <a:bodyPr wrap="square" rtlCol="0">
            <a:spAutoFit/>
          </a:bodyPr>
          <a:lstStyle/>
          <a:p>
            <a:r>
              <a:rPr lang="en-US" sz="1600" dirty="0">
                <a:latin typeface="Helvetica" pitchFamily="2" charset="0"/>
              </a:rPr>
              <a:t>Second gray world image</a:t>
            </a:r>
          </a:p>
        </p:txBody>
      </p:sp>
      <p:sp>
        <p:nvSpPr>
          <p:cNvPr id="10" name="TextBox 9">
            <a:extLst>
              <a:ext uri="{FF2B5EF4-FFF2-40B4-BE49-F238E27FC236}">
                <a16:creationId xmlns:a16="http://schemas.microsoft.com/office/drawing/2014/main" id="{A4F84087-0B1C-4B41-A090-9948ED1EFC96}"/>
              </a:ext>
            </a:extLst>
          </p:cNvPr>
          <p:cNvSpPr txBox="1"/>
          <p:nvPr/>
        </p:nvSpPr>
        <p:spPr>
          <a:xfrm>
            <a:off x="938156" y="5130720"/>
            <a:ext cx="3096232" cy="276999"/>
          </a:xfrm>
          <a:prstGeom prst="rect">
            <a:avLst/>
          </a:prstGeom>
          <a:noFill/>
        </p:spPr>
        <p:txBody>
          <a:bodyPr wrap="none" rtlCol="0">
            <a:spAutoFit/>
          </a:bodyPr>
          <a:lstStyle/>
          <a:p>
            <a:r>
              <a:rPr lang="en-US" sz="1200" dirty="0">
                <a:latin typeface="Helvetica" pitchFamily="2" charset="0"/>
              </a:rPr>
              <a:t>Difference of original and processed image</a:t>
            </a:r>
          </a:p>
        </p:txBody>
      </p:sp>
      <p:sp>
        <p:nvSpPr>
          <p:cNvPr id="11" name="TextBox 10">
            <a:extLst>
              <a:ext uri="{FF2B5EF4-FFF2-40B4-BE49-F238E27FC236}">
                <a16:creationId xmlns:a16="http://schemas.microsoft.com/office/drawing/2014/main" id="{DEE7AFAD-CEAE-FB49-BE8A-24F3D5799E50}"/>
              </a:ext>
            </a:extLst>
          </p:cNvPr>
          <p:cNvSpPr txBox="1"/>
          <p:nvPr/>
        </p:nvSpPr>
        <p:spPr>
          <a:xfrm>
            <a:off x="4733654" y="2859593"/>
            <a:ext cx="7206342" cy="1754326"/>
          </a:xfrm>
          <a:prstGeom prst="rect">
            <a:avLst/>
          </a:prstGeom>
          <a:noFill/>
        </p:spPr>
        <p:txBody>
          <a:bodyPr wrap="square" rtlCol="0">
            <a:spAutoFit/>
          </a:bodyPr>
          <a:lstStyle/>
          <a:p>
            <a:pPr algn="just"/>
            <a:r>
              <a:rPr lang="en-US" dirty="0">
                <a:latin typeface="Helvetica" pitchFamily="2" charset="0"/>
              </a:rPr>
              <a:t>	Using the min-max normalization equation, we see that the picture produced is similar to the image that has undergone contrast stretching. Why? This is because the equation used to contrast stretch is the same to the min-max normalization equation. This means that what we got here is useless. So it is better to normalize the image by dividing it with the maximum value. </a:t>
            </a:r>
          </a:p>
        </p:txBody>
      </p:sp>
      <p:pic>
        <p:nvPicPr>
          <p:cNvPr id="3" name="Picture 2" descr="A group of people posing for a photo&#10;&#10;Description automatically generated">
            <a:extLst>
              <a:ext uri="{FF2B5EF4-FFF2-40B4-BE49-F238E27FC236}">
                <a16:creationId xmlns:a16="http://schemas.microsoft.com/office/drawing/2014/main" id="{C42D5A17-7608-3B48-B9F8-D7DF8EB66A8F}"/>
              </a:ext>
            </a:extLst>
          </p:cNvPr>
          <p:cNvPicPr>
            <a:picLocks noChangeAspect="1"/>
          </p:cNvPicPr>
          <p:nvPr/>
        </p:nvPicPr>
        <p:blipFill rotWithShape="1">
          <a:blip r:embed="rId2"/>
          <a:srcRect l="3032" t="2681" r="864" b="6421"/>
          <a:stretch/>
        </p:blipFill>
        <p:spPr>
          <a:xfrm>
            <a:off x="7705182" y="189638"/>
            <a:ext cx="4138478" cy="1263600"/>
          </a:xfrm>
          <a:prstGeom prst="rect">
            <a:avLst/>
          </a:prstGeom>
        </p:spPr>
      </p:pic>
      <p:pic>
        <p:nvPicPr>
          <p:cNvPr id="8" name="Picture 7" descr="A picture containing nature&#10;&#10;Description automatically generated">
            <a:extLst>
              <a:ext uri="{FF2B5EF4-FFF2-40B4-BE49-F238E27FC236}">
                <a16:creationId xmlns:a16="http://schemas.microsoft.com/office/drawing/2014/main" id="{327967BA-ABAD-B14F-998B-906C573BA4FB}"/>
              </a:ext>
            </a:extLst>
          </p:cNvPr>
          <p:cNvPicPr>
            <a:picLocks noChangeAspect="1"/>
          </p:cNvPicPr>
          <p:nvPr/>
        </p:nvPicPr>
        <p:blipFill rotWithShape="1">
          <a:blip r:embed="rId3"/>
          <a:srcRect l="8920" t="3625" r="2834" b="9263"/>
          <a:stretch/>
        </p:blipFill>
        <p:spPr>
          <a:xfrm>
            <a:off x="397375" y="2398745"/>
            <a:ext cx="4157916" cy="2787927"/>
          </a:xfrm>
          <a:prstGeom prst="rect">
            <a:avLst/>
          </a:prstGeom>
        </p:spPr>
      </p:pic>
    </p:spTree>
    <p:extLst>
      <p:ext uri="{BB962C8B-B14F-4D97-AF65-F5344CB8AC3E}">
        <p14:creationId xmlns:p14="http://schemas.microsoft.com/office/powerpoint/2010/main" val="4176481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10DAF4-23D4-4845-8738-54F806245247}"/>
              </a:ext>
            </a:extLst>
          </p:cNvPr>
          <p:cNvSpPr txBox="1">
            <a:spLocks/>
          </p:cNvSpPr>
          <p:nvPr/>
        </p:nvSpPr>
        <p:spPr>
          <a:xfrm>
            <a:off x="348340" y="169177"/>
            <a:ext cx="10515600" cy="1284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White Patch Algorithm</a:t>
            </a:r>
          </a:p>
        </p:txBody>
      </p:sp>
      <p:sp>
        <p:nvSpPr>
          <p:cNvPr id="9" name="TextBox 8">
            <a:extLst>
              <a:ext uri="{FF2B5EF4-FFF2-40B4-BE49-F238E27FC236}">
                <a16:creationId xmlns:a16="http://schemas.microsoft.com/office/drawing/2014/main" id="{0C323EB7-AE0A-6842-9441-93757E63CDD5}"/>
              </a:ext>
            </a:extLst>
          </p:cNvPr>
          <p:cNvSpPr txBox="1"/>
          <p:nvPr/>
        </p:nvSpPr>
        <p:spPr>
          <a:xfrm>
            <a:off x="549109" y="4385819"/>
            <a:ext cx="2841171" cy="369332"/>
          </a:xfrm>
          <a:prstGeom prst="rect">
            <a:avLst/>
          </a:prstGeom>
          <a:noFill/>
        </p:spPr>
        <p:txBody>
          <a:bodyPr wrap="square" rtlCol="0">
            <a:spAutoFit/>
          </a:bodyPr>
          <a:lstStyle/>
          <a:p>
            <a:pPr algn="ctr"/>
            <a:r>
              <a:rPr lang="en-US" dirty="0">
                <a:latin typeface="Helvetica" pitchFamily="2" charset="0"/>
              </a:rPr>
              <a:t>Original Image</a:t>
            </a:r>
          </a:p>
        </p:txBody>
      </p:sp>
      <p:sp>
        <p:nvSpPr>
          <p:cNvPr id="10" name="TextBox 9">
            <a:extLst>
              <a:ext uri="{FF2B5EF4-FFF2-40B4-BE49-F238E27FC236}">
                <a16:creationId xmlns:a16="http://schemas.microsoft.com/office/drawing/2014/main" id="{6AD0A6B2-E29D-4A45-BC17-D2CA79CCADC7}"/>
              </a:ext>
            </a:extLst>
          </p:cNvPr>
          <p:cNvSpPr txBox="1"/>
          <p:nvPr/>
        </p:nvSpPr>
        <p:spPr>
          <a:xfrm>
            <a:off x="4675414" y="4385819"/>
            <a:ext cx="2841171" cy="369332"/>
          </a:xfrm>
          <a:prstGeom prst="rect">
            <a:avLst/>
          </a:prstGeom>
          <a:noFill/>
        </p:spPr>
        <p:txBody>
          <a:bodyPr wrap="square" rtlCol="0">
            <a:spAutoFit/>
          </a:bodyPr>
          <a:lstStyle/>
          <a:p>
            <a:pPr algn="ctr"/>
            <a:r>
              <a:rPr lang="en-US" dirty="0">
                <a:latin typeface="Helvetica" pitchFamily="2" charset="0"/>
              </a:rPr>
              <a:t>1</a:t>
            </a:r>
            <a:r>
              <a:rPr lang="en-US" baseline="30000" dirty="0">
                <a:latin typeface="Helvetica" pitchFamily="2" charset="0"/>
              </a:rPr>
              <a:t>st</a:t>
            </a:r>
            <a:r>
              <a:rPr lang="en-US" dirty="0">
                <a:latin typeface="Helvetica" pitchFamily="2" charset="0"/>
              </a:rPr>
              <a:t> white patch Image</a:t>
            </a:r>
          </a:p>
        </p:txBody>
      </p:sp>
      <p:sp>
        <p:nvSpPr>
          <p:cNvPr id="11" name="TextBox 10">
            <a:extLst>
              <a:ext uri="{FF2B5EF4-FFF2-40B4-BE49-F238E27FC236}">
                <a16:creationId xmlns:a16="http://schemas.microsoft.com/office/drawing/2014/main" id="{B807851F-5735-7C44-8B0F-C963A034B000}"/>
              </a:ext>
            </a:extLst>
          </p:cNvPr>
          <p:cNvSpPr txBox="1"/>
          <p:nvPr/>
        </p:nvSpPr>
        <p:spPr>
          <a:xfrm>
            <a:off x="8801720" y="4385819"/>
            <a:ext cx="2841171" cy="369332"/>
          </a:xfrm>
          <a:prstGeom prst="rect">
            <a:avLst/>
          </a:prstGeom>
          <a:noFill/>
        </p:spPr>
        <p:txBody>
          <a:bodyPr wrap="square" rtlCol="0">
            <a:spAutoFit/>
          </a:bodyPr>
          <a:lstStyle/>
          <a:p>
            <a:pPr algn="ctr"/>
            <a:r>
              <a:rPr lang="en-US" dirty="0">
                <a:latin typeface="Helvetica" pitchFamily="2" charset="0"/>
              </a:rPr>
              <a:t>2</a:t>
            </a:r>
            <a:r>
              <a:rPr lang="en-US" baseline="30000" dirty="0">
                <a:latin typeface="Helvetica" pitchFamily="2" charset="0"/>
              </a:rPr>
              <a:t>nd</a:t>
            </a:r>
            <a:r>
              <a:rPr lang="en-US" dirty="0">
                <a:latin typeface="Helvetica" pitchFamily="2" charset="0"/>
              </a:rPr>
              <a:t> white patch Image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3C132C-6CC8-CA4E-AF61-845123BE8BCD}"/>
                  </a:ext>
                </a:extLst>
              </p:cNvPr>
              <p:cNvSpPr txBox="1"/>
              <p:nvPr/>
            </p:nvSpPr>
            <p:spPr>
              <a:xfrm>
                <a:off x="4391833" y="5002321"/>
                <a:ext cx="3408331" cy="1210203"/>
              </a:xfrm>
              <a:prstGeom prst="rect">
                <a:avLst/>
              </a:prstGeom>
              <a:noFill/>
            </p:spPr>
            <p:txBody>
              <a:bodyPr wrap="square" rtlCol="0">
                <a:spAutoFit/>
              </a:bodyPr>
              <a:lstStyle/>
              <a:p>
                <a:r>
                  <a:rPr lang="en-US" dirty="0">
                    <a:latin typeface="Helvetica" pitchFamily="2" charset="0"/>
                  </a:rPr>
                  <a:t>Normalized using:</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𝑚𝑎𝑥</m:t>
                              </m:r>
                            </m:sub>
                          </m:sSub>
                        </m:den>
                      </m:f>
                    </m:oMath>
                  </m:oMathPara>
                </a14:m>
                <a:endParaRPr lang="en-US" dirty="0">
                  <a:latin typeface="Helvetica" pitchFamily="2" charset="0"/>
                </a:endParaRPr>
              </a:p>
              <a:p>
                <a:endParaRPr lang="en-US" dirty="0">
                  <a:latin typeface="Helvetica" pitchFamily="2" charset="0"/>
                </a:endParaRPr>
              </a:p>
            </p:txBody>
          </p:sp>
        </mc:Choice>
        <mc:Fallback xmlns="">
          <p:sp>
            <p:nvSpPr>
              <p:cNvPr id="12" name="TextBox 11">
                <a:extLst>
                  <a:ext uri="{FF2B5EF4-FFF2-40B4-BE49-F238E27FC236}">
                    <a16:creationId xmlns:a16="http://schemas.microsoft.com/office/drawing/2014/main" id="{2D3C132C-6CC8-CA4E-AF61-845123BE8BCD}"/>
                  </a:ext>
                </a:extLst>
              </p:cNvPr>
              <p:cNvSpPr txBox="1">
                <a:spLocks noRot="1" noChangeAspect="1" noMove="1" noResize="1" noEditPoints="1" noAdjustHandles="1" noChangeArrowheads="1" noChangeShapeType="1" noTextEdit="1"/>
              </p:cNvSpPr>
              <p:nvPr/>
            </p:nvSpPr>
            <p:spPr>
              <a:xfrm>
                <a:off x="4391833" y="5002321"/>
                <a:ext cx="3408331" cy="1210203"/>
              </a:xfrm>
              <a:prstGeom prst="rect">
                <a:avLst/>
              </a:prstGeom>
              <a:blipFill>
                <a:blip r:embed="rId3"/>
                <a:stretch>
                  <a:fillRect l="-1487"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FD7EDF-5C0C-AB47-BE6D-363009BA9215}"/>
                  </a:ext>
                </a:extLst>
              </p:cNvPr>
              <p:cNvSpPr txBox="1"/>
              <p:nvPr/>
            </p:nvSpPr>
            <p:spPr>
              <a:xfrm>
                <a:off x="8518139" y="5002320"/>
                <a:ext cx="3408331" cy="1237390"/>
              </a:xfrm>
              <a:prstGeom prst="rect">
                <a:avLst/>
              </a:prstGeom>
              <a:noFill/>
            </p:spPr>
            <p:txBody>
              <a:bodyPr wrap="square" rtlCol="0">
                <a:spAutoFit/>
              </a:bodyPr>
              <a:lstStyle/>
              <a:p>
                <a:r>
                  <a:rPr lang="en-US" dirty="0">
                    <a:latin typeface="Helvetica" pitchFamily="2" charset="0"/>
                  </a:rPr>
                  <a:t>Normalized using:</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𝑛𝑒𝑤</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𝑚𝑖𝑛</m:t>
                              </m:r>
                            </m:sub>
                          </m:sSub>
                        </m:den>
                      </m:f>
                    </m:oMath>
                  </m:oMathPara>
                </a14:m>
                <a:endParaRPr lang="en-US" dirty="0">
                  <a:latin typeface="Helvetica" pitchFamily="2" charset="0"/>
                </a:endParaRPr>
              </a:p>
              <a:p>
                <a:endParaRPr lang="en-US" dirty="0">
                  <a:latin typeface="Helvetica" pitchFamily="2" charset="0"/>
                </a:endParaRPr>
              </a:p>
            </p:txBody>
          </p:sp>
        </mc:Choice>
        <mc:Fallback xmlns="">
          <p:sp>
            <p:nvSpPr>
              <p:cNvPr id="14" name="TextBox 13">
                <a:extLst>
                  <a:ext uri="{FF2B5EF4-FFF2-40B4-BE49-F238E27FC236}">
                    <a16:creationId xmlns:a16="http://schemas.microsoft.com/office/drawing/2014/main" id="{F0FD7EDF-5C0C-AB47-BE6D-363009BA9215}"/>
                  </a:ext>
                </a:extLst>
              </p:cNvPr>
              <p:cNvSpPr txBox="1">
                <a:spLocks noRot="1" noChangeAspect="1" noMove="1" noResize="1" noEditPoints="1" noAdjustHandles="1" noChangeArrowheads="1" noChangeShapeType="1" noTextEdit="1"/>
              </p:cNvSpPr>
              <p:nvPr/>
            </p:nvSpPr>
            <p:spPr>
              <a:xfrm>
                <a:off x="8518139" y="5002320"/>
                <a:ext cx="3408331" cy="1237390"/>
              </a:xfrm>
              <a:prstGeom prst="rect">
                <a:avLst/>
              </a:prstGeom>
              <a:blipFill>
                <a:blip r:embed="rId4"/>
                <a:stretch>
                  <a:fillRect l="-1487" t="-2041"/>
                </a:stretch>
              </a:blipFill>
            </p:spPr>
            <p:txBody>
              <a:bodyPr/>
              <a:lstStyle/>
              <a:p>
                <a:r>
                  <a:rPr lang="en-US">
                    <a:noFill/>
                  </a:rPr>
                  <a:t> </a:t>
                </a:r>
              </a:p>
            </p:txBody>
          </p:sp>
        </mc:Fallback>
      </mc:AlternateContent>
      <p:pic>
        <p:nvPicPr>
          <p:cNvPr id="3" name="Picture 2" descr="An old photo of a person&#10;&#10;Description automatically generated">
            <a:extLst>
              <a:ext uri="{FF2B5EF4-FFF2-40B4-BE49-F238E27FC236}">
                <a16:creationId xmlns:a16="http://schemas.microsoft.com/office/drawing/2014/main" id="{7A4D04B1-34BC-CD4E-BDD9-43ADC97C1B72}"/>
              </a:ext>
            </a:extLst>
          </p:cNvPr>
          <p:cNvPicPr>
            <a:picLocks noChangeAspect="1"/>
          </p:cNvPicPr>
          <p:nvPr/>
        </p:nvPicPr>
        <p:blipFill rotWithShape="1">
          <a:blip r:embed="rId5"/>
          <a:srcRect b="9589"/>
          <a:stretch/>
        </p:blipFill>
        <p:spPr>
          <a:xfrm>
            <a:off x="0" y="1951807"/>
            <a:ext cx="12192000" cy="2425055"/>
          </a:xfrm>
          <a:prstGeom prst="rect">
            <a:avLst/>
          </a:prstGeom>
        </p:spPr>
      </p:pic>
      <p:pic>
        <p:nvPicPr>
          <p:cNvPr id="6" name="Picture 5">
            <a:extLst>
              <a:ext uri="{FF2B5EF4-FFF2-40B4-BE49-F238E27FC236}">
                <a16:creationId xmlns:a16="http://schemas.microsoft.com/office/drawing/2014/main" id="{6497AFC0-6A6C-E241-956D-69302E6B27D9}"/>
              </a:ext>
            </a:extLst>
          </p:cNvPr>
          <p:cNvPicPr>
            <a:picLocks noChangeAspect="1"/>
          </p:cNvPicPr>
          <p:nvPr/>
        </p:nvPicPr>
        <p:blipFill>
          <a:blip r:embed="rId6"/>
          <a:stretch>
            <a:fillRect/>
          </a:stretch>
        </p:blipFill>
        <p:spPr>
          <a:xfrm>
            <a:off x="10663585" y="160220"/>
            <a:ext cx="1294375" cy="1284061"/>
          </a:xfrm>
          <a:prstGeom prst="rect">
            <a:avLst/>
          </a:prstGeom>
        </p:spPr>
      </p:pic>
      <p:sp>
        <p:nvSpPr>
          <p:cNvPr id="7" name="TextBox 6">
            <a:extLst>
              <a:ext uri="{FF2B5EF4-FFF2-40B4-BE49-F238E27FC236}">
                <a16:creationId xmlns:a16="http://schemas.microsoft.com/office/drawing/2014/main" id="{16EC7E70-AAE1-7E43-AF7D-7BBB3F5F436E}"/>
              </a:ext>
            </a:extLst>
          </p:cNvPr>
          <p:cNvSpPr txBox="1"/>
          <p:nvPr/>
        </p:nvSpPr>
        <p:spPr>
          <a:xfrm>
            <a:off x="8810680" y="617584"/>
            <a:ext cx="1967205" cy="369332"/>
          </a:xfrm>
          <a:prstGeom prst="rect">
            <a:avLst/>
          </a:prstGeom>
          <a:noFill/>
        </p:spPr>
        <p:txBody>
          <a:bodyPr wrap="none" rtlCol="0">
            <a:spAutoFit/>
          </a:bodyPr>
          <a:lstStyle/>
          <a:p>
            <a:r>
              <a:rPr lang="en-US" dirty="0">
                <a:latin typeface="Helvetica" pitchFamily="2" charset="0"/>
              </a:rPr>
              <a:t>White patch used</a:t>
            </a:r>
          </a:p>
        </p:txBody>
      </p:sp>
    </p:spTree>
    <p:extLst>
      <p:ext uri="{BB962C8B-B14F-4D97-AF65-F5344CB8AC3E}">
        <p14:creationId xmlns:p14="http://schemas.microsoft.com/office/powerpoint/2010/main" val="230635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6DD447-498A-9143-BF6B-0D49A8780FEA}"/>
              </a:ext>
            </a:extLst>
          </p:cNvPr>
          <p:cNvSpPr txBox="1">
            <a:spLocks/>
          </p:cNvSpPr>
          <p:nvPr/>
        </p:nvSpPr>
        <p:spPr>
          <a:xfrm>
            <a:off x="348340" y="169177"/>
            <a:ext cx="10515600" cy="1284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pitchFamily="2" charset="0"/>
              </a:rPr>
              <a:t>White Patch Algorithm</a:t>
            </a:r>
          </a:p>
        </p:txBody>
      </p:sp>
      <p:pic>
        <p:nvPicPr>
          <p:cNvPr id="3" name="Picture 2" descr="A picture containing wall, photo, monitor, indoor&#10;&#10;Description automatically generated">
            <a:extLst>
              <a:ext uri="{FF2B5EF4-FFF2-40B4-BE49-F238E27FC236}">
                <a16:creationId xmlns:a16="http://schemas.microsoft.com/office/drawing/2014/main" id="{65B3E962-8E1F-C04E-A5DD-AB387E6D867A}"/>
              </a:ext>
            </a:extLst>
          </p:cNvPr>
          <p:cNvPicPr>
            <a:picLocks noChangeAspect="1"/>
          </p:cNvPicPr>
          <p:nvPr/>
        </p:nvPicPr>
        <p:blipFill>
          <a:blip r:embed="rId2"/>
          <a:stretch>
            <a:fillRect/>
          </a:stretch>
        </p:blipFill>
        <p:spPr>
          <a:xfrm>
            <a:off x="130422" y="2207319"/>
            <a:ext cx="4711700" cy="3200400"/>
          </a:xfrm>
          <a:prstGeom prst="rect">
            <a:avLst/>
          </a:prstGeom>
        </p:spPr>
      </p:pic>
      <p:sp>
        <p:nvSpPr>
          <p:cNvPr id="5" name="TextBox 4">
            <a:extLst>
              <a:ext uri="{FF2B5EF4-FFF2-40B4-BE49-F238E27FC236}">
                <a16:creationId xmlns:a16="http://schemas.microsoft.com/office/drawing/2014/main" id="{F6FDB086-FE48-044B-9FC8-A3B0FD128B42}"/>
              </a:ext>
            </a:extLst>
          </p:cNvPr>
          <p:cNvSpPr txBox="1"/>
          <p:nvPr/>
        </p:nvSpPr>
        <p:spPr>
          <a:xfrm>
            <a:off x="348340" y="1114684"/>
            <a:ext cx="5092860" cy="338554"/>
          </a:xfrm>
          <a:prstGeom prst="rect">
            <a:avLst/>
          </a:prstGeom>
          <a:noFill/>
        </p:spPr>
        <p:txBody>
          <a:bodyPr wrap="square" rtlCol="0">
            <a:spAutoFit/>
          </a:bodyPr>
          <a:lstStyle/>
          <a:p>
            <a:r>
              <a:rPr lang="en-US" sz="1600" dirty="0">
                <a:latin typeface="Helvetica" pitchFamily="2" charset="0"/>
              </a:rPr>
              <a:t>First white patch image</a:t>
            </a:r>
          </a:p>
        </p:txBody>
      </p:sp>
      <p:pic>
        <p:nvPicPr>
          <p:cNvPr id="7" name="Picture 6" descr="A group of people posing for a photo&#10;&#10;Description automatically generated">
            <a:extLst>
              <a:ext uri="{FF2B5EF4-FFF2-40B4-BE49-F238E27FC236}">
                <a16:creationId xmlns:a16="http://schemas.microsoft.com/office/drawing/2014/main" id="{77D365DB-0054-CB4C-A647-CC1D8251F74C}"/>
              </a:ext>
            </a:extLst>
          </p:cNvPr>
          <p:cNvPicPr>
            <a:picLocks noChangeAspect="1"/>
          </p:cNvPicPr>
          <p:nvPr/>
        </p:nvPicPr>
        <p:blipFill rotWithShape="1">
          <a:blip r:embed="rId3"/>
          <a:srcRect l="3090" t="2853" r="735" b="6610"/>
          <a:stretch/>
        </p:blipFill>
        <p:spPr>
          <a:xfrm>
            <a:off x="7685746" y="189638"/>
            <a:ext cx="4157914" cy="1263600"/>
          </a:xfrm>
          <a:prstGeom prst="rect">
            <a:avLst/>
          </a:prstGeom>
        </p:spPr>
      </p:pic>
      <p:sp>
        <p:nvSpPr>
          <p:cNvPr id="10" name="TextBox 9">
            <a:extLst>
              <a:ext uri="{FF2B5EF4-FFF2-40B4-BE49-F238E27FC236}">
                <a16:creationId xmlns:a16="http://schemas.microsoft.com/office/drawing/2014/main" id="{A4F84087-0B1C-4B41-A090-9948ED1EFC96}"/>
              </a:ext>
            </a:extLst>
          </p:cNvPr>
          <p:cNvSpPr txBox="1"/>
          <p:nvPr/>
        </p:nvSpPr>
        <p:spPr>
          <a:xfrm>
            <a:off x="938156" y="5130720"/>
            <a:ext cx="3096232" cy="276999"/>
          </a:xfrm>
          <a:prstGeom prst="rect">
            <a:avLst/>
          </a:prstGeom>
          <a:noFill/>
        </p:spPr>
        <p:txBody>
          <a:bodyPr wrap="none" rtlCol="0">
            <a:spAutoFit/>
          </a:bodyPr>
          <a:lstStyle/>
          <a:p>
            <a:r>
              <a:rPr lang="en-US" sz="1200" dirty="0">
                <a:latin typeface="Helvetica" pitchFamily="2" charset="0"/>
              </a:rPr>
              <a:t>Difference of original and processed image</a:t>
            </a:r>
          </a:p>
        </p:txBody>
      </p:sp>
      <p:sp>
        <p:nvSpPr>
          <p:cNvPr id="11" name="TextBox 10">
            <a:extLst>
              <a:ext uri="{FF2B5EF4-FFF2-40B4-BE49-F238E27FC236}">
                <a16:creationId xmlns:a16="http://schemas.microsoft.com/office/drawing/2014/main" id="{DEE7AFAD-CEAE-FB49-BE8A-24F3D5799E50}"/>
              </a:ext>
            </a:extLst>
          </p:cNvPr>
          <p:cNvSpPr txBox="1"/>
          <p:nvPr/>
        </p:nvSpPr>
        <p:spPr>
          <a:xfrm>
            <a:off x="4733654" y="2859593"/>
            <a:ext cx="7206342" cy="1477328"/>
          </a:xfrm>
          <a:prstGeom prst="rect">
            <a:avLst/>
          </a:prstGeom>
          <a:noFill/>
        </p:spPr>
        <p:txBody>
          <a:bodyPr wrap="square" rtlCol="0">
            <a:spAutoFit/>
          </a:bodyPr>
          <a:lstStyle/>
          <a:p>
            <a:pPr algn="just"/>
            <a:r>
              <a:rPr lang="en-US" dirty="0">
                <a:latin typeface="Helvetica" pitchFamily="2" charset="0"/>
              </a:rPr>
              <a:t>	We can see that the result of the white patch image is kind of similar to the result of the gray world image (both using the first normalization).  Subtle change happen but it happened. Hahaha. We can also see that the overall quality of the image is better when compared to the image produced by contrast stretching.</a:t>
            </a:r>
          </a:p>
        </p:txBody>
      </p:sp>
    </p:spTree>
    <p:extLst>
      <p:ext uri="{BB962C8B-B14F-4D97-AF65-F5344CB8AC3E}">
        <p14:creationId xmlns:p14="http://schemas.microsoft.com/office/powerpoint/2010/main" val="2889410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468</Words>
  <Application>Microsoft Macintosh PowerPoint</Application>
  <PresentationFormat>Widescreen</PresentationFormat>
  <Paragraphs>66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Helvetica</vt:lpstr>
      <vt:lpstr>Office Theme</vt:lpstr>
      <vt:lpstr>Activity 6 – Enhancing Color Images</vt:lpstr>
      <vt:lpstr>Original Image: Decomposed</vt:lpstr>
      <vt:lpstr>Contrast Stretching Algorithm</vt:lpstr>
      <vt:lpstr>Contrast Stretching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6 – Enhancing Color Images</dc:title>
  <dc:creator>Kenneth Leo</dc:creator>
  <cp:lastModifiedBy>Kenneth Leo</cp:lastModifiedBy>
  <cp:revision>17</cp:revision>
  <dcterms:created xsi:type="dcterms:W3CDTF">2019-09-02T11:49:43Z</dcterms:created>
  <dcterms:modified xsi:type="dcterms:W3CDTF">2019-09-03T13:18:17Z</dcterms:modified>
</cp:coreProperties>
</file>